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9" r:id="rId7"/>
    <p:sldId id="262" r:id="rId8"/>
    <p:sldId id="260" r:id="rId9"/>
    <p:sldId id="263" r:id="rId10"/>
    <p:sldId id="274" r:id="rId11"/>
    <p:sldId id="275" r:id="rId12"/>
    <p:sldId id="282" r:id="rId13"/>
    <p:sldId id="267" r:id="rId14"/>
    <p:sldId id="276" r:id="rId15"/>
    <p:sldId id="265" r:id="rId16"/>
    <p:sldId id="277" r:id="rId17"/>
    <p:sldId id="283" r:id="rId18"/>
    <p:sldId id="270" r:id="rId19"/>
    <p:sldId id="279" r:id="rId20"/>
    <p:sldId id="284" r:id="rId21"/>
    <p:sldId id="269" r:id="rId22"/>
    <p:sldId id="278" r:id="rId23"/>
    <p:sldId id="273" r:id="rId24"/>
    <p:sldId id="280" r:id="rId25"/>
    <p:sldId id="285" r:id="rId26"/>
    <p:sldId id="281" r:id="rId27"/>
    <p:sldId id="266" r:id="rId2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C486A-B6CF-3C47-AC9C-E251E12E7B3B}" v="1" dt="2023-11-24T16:09:54.41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5091" autoAdjust="0"/>
  </p:normalViewPr>
  <p:slideViewPr>
    <p:cSldViewPr snapToGrid="0">
      <p:cViewPr varScale="1">
        <p:scale>
          <a:sx n="94" d="100"/>
          <a:sy n="94" d="100"/>
        </p:scale>
        <p:origin x="8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1F45CD-942C-43C1-9D93-D880B2656F2A}" type="datetime1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C4EE72E-E5A5-44ED-A736-DB8D8EE9B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DCB179-AB22-47F8-B69F-5A15F5F9DFCA}" type="datetime1">
              <a:rPr lang="en-GB" noProof="0" smtClean="0"/>
              <a:t>24/11/2023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42FC2-A162-47B3-989B-571A6241496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7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1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6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5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7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942FC2-A162-47B3-989B-571A624149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7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0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1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90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1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9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0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3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89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16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942FC2-A162-47B3-989B-571A6241496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0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0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9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942FC2-A162-47B3-989B-571A624149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1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4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1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C47B699-08C0-4851-8BAE-384C14E4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4917A2-B37A-4655-9D10-50C6FD698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 i="1"/>
            </a:lvl1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EE5317-4FED-4CB5-85EE-6DAD46C2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2C5EA6D-CE5E-44F2-95E5-1E87F504AD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539750"/>
            <a:ext cx="6670675" cy="57594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247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696910"/>
          </a:xfrm>
        </p:spPr>
        <p:txBody>
          <a:bodyPr wrap="square" rtlCol="0" anchor="b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680433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11FC24B6-E967-42A6-8F96-DBB1BFE19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4793" y="2119211"/>
            <a:ext cx="4360512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227584E0-1796-45AE-A691-1918676D9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4443" y="2671626"/>
            <a:ext cx="4360862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insert text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C7E3698B-A426-409C-94D0-F06ECD410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649" y="2119211"/>
            <a:ext cx="4360512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D2F2C5F3-51E6-4531-9805-221591315C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299" y="2671626"/>
            <a:ext cx="4360862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insert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9465D8-1640-4D12-B086-59416AFCB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072531" y="-2496283"/>
            <a:ext cx="6034235" cy="11610702"/>
            <a:chOff x="443748" y="446254"/>
            <a:chExt cx="3330000" cy="576000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7BE05B2-64AC-4F56-A098-D3A324E9D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443748" y="446254"/>
              <a:ext cx="333000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0000" h="5760000">
                  <a:moveTo>
                    <a:pt x="6660000" y="5760000"/>
                  </a:moveTo>
                  <a:lnTo>
                    <a:pt x="0" y="57600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CFB6CFD5-710B-4FF7-B75B-0174B9B7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443748" y="6206254"/>
              <a:ext cx="3330000" cy="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6660000 w 6660000"/>
                <a:gd name="connsiteY0" fmla="*/ 0 h 0"/>
                <a:gd name="connsiteX1" fmla="*/ 0 w 666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0000">
                  <a:moveTo>
                    <a:pt x="6660000" y="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66A28EB2-7446-4114-8BD6-4CB90B849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3773748" y="446254"/>
              <a:ext cx="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0 w 0"/>
                <a:gd name="connsiteY0" fmla="*/ 5760000 h 5760000"/>
                <a:gd name="connsiteX1" fmla="*/ 0 w 0"/>
                <a:gd name="connsiteY1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60000">
                  <a:moveTo>
                    <a:pt x="0" y="576000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8506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A6CE13-49E5-47C2-B720-1F236BBB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696910"/>
          </a:xfrm>
        </p:spPr>
        <p:txBody>
          <a:bodyPr wrap="square" rtlCol="0" anchor="b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A75683-8D5A-4D7B-AA95-90826766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680433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014AA73-5311-4055-A626-89D8E23FF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1992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929F4BD4-95C1-49C1-8ADF-A14CD5675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641" y="2664768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insert text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92C6830C-1F44-4F12-B457-A08A9A6E53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3829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631066C0-5869-41D5-A6B8-519CA72AC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3478" y="2664768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insert text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A05C520D-F031-4A59-B3AB-15CD169C1B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5931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918F424D-F90F-4352-B45D-8E23B4BA1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666" y="2651053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insert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F1492E-55F0-4EDA-9C49-A4A834F4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8D135F-F70E-4CF5-8CAB-4B58BA0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B1F2E7-88D6-4A13-81A3-A31E4E8D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548AA1-D42E-4FED-9B69-F476E264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072531" y="-2496283"/>
            <a:ext cx="6034235" cy="11610702"/>
            <a:chOff x="443748" y="446254"/>
            <a:chExt cx="3330000" cy="5760000"/>
          </a:xfrm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8C03BD57-8867-4998-B3F3-82125EA37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443748" y="446254"/>
              <a:ext cx="333000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0000" h="5760000">
                  <a:moveTo>
                    <a:pt x="6660000" y="5760000"/>
                  </a:moveTo>
                  <a:lnTo>
                    <a:pt x="0" y="57600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AF4847DD-9F53-4840-86F2-4ADCD66C1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443748" y="6206254"/>
              <a:ext cx="3330000" cy="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6660000 w 6660000"/>
                <a:gd name="connsiteY0" fmla="*/ 0 h 0"/>
                <a:gd name="connsiteX1" fmla="*/ 0 w 666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0000">
                  <a:moveTo>
                    <a:pt x="6660000" y="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>
                <a:solidFill>
                  <a:schemeClr val="tx1">
                    <a:alpha val="70000"/>
                  </a:schemeClr>
                </a:solidFill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881FA255-D3EB-4D06-BDCA-3627242D6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3773748" y="446254"/>
              <a:ext cx="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0 w 0"/>
                <a:gd name="connsiteY0" fmla="*/ 5760000 h 5760000"/>
                <a:gd name="connsiteX1" fmla="*/ 0 w 0"/>
                <a:gd name="connsiteY1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60000">
                  <a:moveTo>
                    <a:pt x="0" y="576000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6760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36F7FC-6006-4472-BC70-30C283AB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65A73B-104E-43C7-BBEC-C2B3D52E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E0F1ED-567A-464B-A7AB-53B58F51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2" y="540000"/>
            <a:ext cx="6107460" cy="2303213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45F42-F11E-4295-BA16-71120E6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9B51FEE-9706-46CF-8CEF-5E1F009FFF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4011613"/>
            <a:ext cx="2578100" cy="230346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C2EE5695-74F8-4071-8805-A537486F22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4863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426DBDB7-E494-4BDA-BD74-10D41918C0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8887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10C3059-EF0D-4175-A421-E59E738E9A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72912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808ED-A697-419E-B2B9-925BC80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CBC00E-8DBE-41F7-B5EC-A273F71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C8BA04E-DB40-4D07-9B73-37122A9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7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1520975"/>
          </a:xfrm>
        </p:spPr>
        <p:txBody>
          <a:bodyPr rtlCol="0"/>
          <a:lstStyle>
            <a:lvl1pPr marL="0" indent="0" algn="ctr">
              <a:buNone/>
              <a:defRPr i="1"/>
            </a:lvl1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2A95A91B-7863-4D63-9D9B-EB1E440C1D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39750"/>
            <a:ext cx="2768600" cy="57785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AC55B2B7-A24A-4F78-B673-918F440A1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400" y="540000"/>
            <a:ext cx="2768600" cy="57785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F2472D78-AA98-4F36-B6D6-73FDDFED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89A6CF9-7AEC-41F9-B68D-D7919EE0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01CF4E0-7641-49C6-B4CE-27534439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769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rtlCol="0" anchor="b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6A17A7B9-79E8-403B-A59F-FC5E1C503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2013" y="539750"/>
            <a:ext cx="4438650" cy="27543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2DFBA6D-4E5F-452E-AB45-0AE0600C5F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12014" y="3563687"/>
            <a:ext cx="4438650" cy="27543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C2262EB2-92F3-45D5-977D-A254F9DC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08B7B76C-AD95-41C0-859E-9A612EE3EB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870325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F4E51F-526D-47C7-B091-D47773C1F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4FE061B-0356-4C6F-A2CA-12D48BE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C9AB8836-3239-49B5-AB6F-4AF85F1F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>
                <a:solidFill>
                  <a:srgbClr val="FFFFFF"/>
                </a:solidFill>
              </a:rPr>
              <a:t>20XX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EAD6AC-E509-49A1-8E38-1CABD458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689B03B-F230-4530-8C09-EFB8172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D0C49A9B-EBDE-4047-884B-0860623D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6118224" cy="1532951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id="{33C29AD8-5547-4B1E-8E14-63A01F6B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 i="1"/>
            </a:lvl1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99CD77F7-3095-4517-B300-DE93875DE5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9613" y="0"/>
            <a:ext cx="3862387" cy="2286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F31ECFCC-4520-48AB-A8A1-AF9FC0C05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9200" y="2286000"/>
            <a:ext cx="3862387" cy="2286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0FDBD13C-46E7-4BB9-957D-DE2A592552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29200" y="4572000"/>
            <a:ext cx="3862387" cy="2286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40728-32E0-44CE-8C68-1E68245C2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00874" y="3035186"/>
            <a:ext cx="1481845" cy="787628"/>
            <a:chOff x="4987925" y="2840038"/>
            <a:chExt cx="2216150" cy="11779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A6D99A-68F3-4E08-BB89-083CE0299CE2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4F5556-21F4-4E26-9504-49ADE7D84749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E1118C-DFA4-410C-961C-BE0488441C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8ECE6-B3E3-4761-A6AD-711AF71EEA0D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B1F0E3F-4B5E-4F5B-93A6-CE1017521BF1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20599F0-ACFC-4223-A598-8FFAF21406AB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6703144-DA66-4EFB-B790-4E044756FF37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3371BE5-97EB-4365-8EDA-4C634155E79F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33C4D53-A668-4609-B338-E2D33C24A811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487C5A9-C4B3-4A68-8DFB-43F4CDB40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E4A2F3-57A7-4529-A621-A36F1E777A4E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482263E-6A78-46B7-8AB8-845C9C9103B4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C7B34F9-7954-4950-ABEA-DDBFF4A4C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829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C57E2F-CF72-48C4-856E-92187475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 wrap="square" rtlCol="0" anchor="b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4553B0-7C73-46E8-9FC4-383280D1C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4832F9-70D2-44CF-ABB6-82AEA0FA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54CB3D-A29B-4523-A51B-9BBDA540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8D83C5-3820-4BD6-AFF4-74306090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7F15-FEA9-40D4-BDB0-13A77FECA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4550" y="2319338"/>
            <a:ext cx="10502900" cy="37179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928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1404-6040-436F-A4F1-5A505FA30E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2650" y="2441575"/>
            <a:ext cx="10426700" cy="34798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F0D4-6E3E-4B6A-9402-0B1819B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 wrap="square" rtlCol="0" anchor="b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AB4820-09C0-4A6A-9DEF-D377D04A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B58DA2-1433-4624-A301-D9496CB2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8E4701-5991-4858-AE71-47400E64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430A52-01FF-4B61-8B7A-C60A8D0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0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8FC32C6-4CA8-4D0A-96AC-76733C2BC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7" y="542924"/>
            <a:ext cx="11109663" cy="5772395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6D5E1-C594-4160-9367-2B471F6C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00" y="552841"/>
            <a:ext cx="11109663" cy="3560127"/>
          </a:xfrm>
          <a:gradFill flip="none" rotWithShape="0">
            <a:gsLst>
              <a:gs pos="0">
                <a:schemeClr val="bg1">
                  <a:alpha val="5700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1554480" rIns="1554480" bIns="914400" rtlCol="0" anchor="b"/>
          <a:lstStyle>
            <a:lvl1pPr algn="ctr">
              <a:lnSpc>
                <a:spcPct val="125000"/>
              </a:lnSpc>
              <a:spcBef>
                <a:spcPts val="1000"/>
              </a:spcBef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3C87561D-53CF-4295-8BCE-C9ACAA1D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63" y="4113212"/>
            <a:ext cx="11109999" cy="2201863"/>
          </a:xfrm>
          <a:gradFill flip="none" rotWithShape="0">
            <a:gsLst>
              <a:gs pos="0">
                <a:schemeClr val="bg1">
                  <a:alpha val="55000"/>
                </a:schemeClr>
              </a:gs>
              <a:gs pos="7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>
                <a:solidFill>
                  <a:srgbClr val="FFFFFF"/>
                </a:solidFill>
              </a:rPr>
              <a:t>Click to edit Master subtitle style</a:t>
            </a:r>
          </a:p>
        </p:txBody>
      </p:sp>
      <p:sp>
        <p:nvSpPr>
          <p:cNvPr id="15" name="Date Placeholder 47">
            <a:extLst>
              <a:ext uri="{FF2B5EF4-FFF2-40B4-BE49-F238E27FC236}">
                <a16:creationId xmlns:a16="http://schemas.microsoft.com/office/drawing/2014/main" id="{A3B22F32-6863-413E-917C-18EA0DFB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6" name="Footer Placeholder 48">
            <a:extLst>
              <a:ext uri="{FF2B5EF4-FFF2-40B4-BE49-F238E27FC236}">
                <a16:creationId xmlns:a16="http://schemas.microsoft.com/office/drawing/2014/main" id="{C1CD5745-E602-4F82-9381-B24C8EF2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Slide Number Placeholder 49">
            <a:extLst>
              <a:ext uri="{FF2B5EF4-FFF2-40B4-BE49-F238E27FC236}">
                <a16:creationId xmlns:a16="http://schemas.microsoft.com/office/drawing/2014/main" id="{D8E278D8-BE28-49BF-B9CA-C679178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2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2C235F5-1E24-4AC0-9651-F632551F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rtlCol="0" anchor="ctr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6CF273-85C7-48C6-9D99-80CD0F67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DE76C3-E6D8-463F-8388-6F9C562B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DF242C-E687-4FAA-B4B3-1F220D40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65BE381-2126-47B0-85DE-51B889D7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A890-F3B6-4230-8A2F-DD9E9465AD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625" y="2561936"/>
            <a:ext cx="10563225" cy="36576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4255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A929-3212-4520-8030-2AD44A0AAA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5163" y="2438400"/>
            <a:ext cx="10852150" cy="396398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73B8BD-0598-4710-9900-CFD86826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rtlCol="0" anchor="ctr" anchorCtr="0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en-GB" noProof="0"/>
              <a:t>Click to edit Master title style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0E68B-56A3-4BC6-8CCD-6708C87D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DF9CC0-EB78-4426-B0D6-62268D2F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 noProof="0">
                <a:solidFill>
                  <a:prstClr val="white">
                    <a:alpha val="70000"/>
                  </a:prstClr>
                </a:solidFill>
              </a:rPr>
              <a:t>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10167B9-B6A1-4C18-A11C-5E41BDB0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cap="all" spc="300" normalizeH="0" noProof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C8D2EB3-722B-4A95-8F0C-E4BBA5E5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GB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all" spc="30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D39607A7-8386-47DB-8578-DDEDD194E5D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823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F82E292-DFEA-41F7-8541-66C7DFE6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50015" y="231890"/>
            <a:ext cx="9060470" cy="47630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3314" name="Picture 2" descr="The Birks of Aberfeldy in Autumn, Aberfeldy, Tayside Region (Photos ...">
            <a:extLst>
              <a:ext uri="{FF2B5EF4-FFF2-40B4-BE49-F238E27FC236}">
                <a16:creationId xmlns:a16="http://schemas.microsoft.com/office/drawing/2014/main" id="{609CD21F-7628-A221-27BF-0E7500F8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19" y="378021"/>
            <a:ext cx="9060470" cy="48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03501C3-C301-490F-A129-5C468AEC9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00" y="4622881"/>
            <a:ext cx="12134200" cy="2138400"/>
          </a:xfrm>
        </p:spPr>
        <p:txBody>
          <a:bodyPr rtlCol="0">
            <a:normAutofit/>
          </a:bodyPr>
          <a:lstStyle/>
          <a:p>
            <a:pPr algn="l" rtl="0"/>
            <a:r>
              <a:rPr lang="en-GB" sz="4500" dirty="0">
                <a:latin typeface="Dubai" panose="020B0503030403030204" pitchFamily="34" charset="-78"/>
                <a:cs typeface="Dubai" panose="020B0503030403030204" pitchFamily="34" charset="-78"/>
              </a:rPr>
              <a:t>SELDOM HEARD VOICES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C3F3DE7-4288-44D0-9E2E-8E5B9936A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6745" y="4623614"/>
            <a:ext cx="2797611" cy="678032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GB" sz="2200" i="0" dirty="0">
                <a:latin typeface="Dubai" panose="020B0503030403030204" pitchFamily="34" charset="-78"/>
                <a:cs typeface="Dubai" panose="020B0503030403030204" pitchFamily="34" charset="-78"/>
              </a:rPr>
              <a:t>Victoria Sullivan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GB" sz="2200" i="0" dirty="0">
                <a:latin typeface="Dubai" panose="020B0503030403030204" pitchFamily="34" charset="-78"/>
                <a:cs typeface="Dubai" panose="020B0503030403030204" pitchFamily="34" charset="-78"/>
              </a:rPr>
              <a:t>Care Opinion Manager</a:t>
            </a:r>
          </a:p>
        </p:txBody>
      </p:sp>
      <p:pic>
        <p:nvPicPr>
          <p:cNvPr id="13316" name="Picture 4" descr="NHS Tayside Logo - Scotland's Health on the Web">
            <a:extLst>
              <a:ext uri="{FF2B5EF4-FFF2-40B4-BE49-F238E27FC236}">
                <a16:creationId xmlns:a16="http://schemas.microsoft.com/office/drawing/2014/main" id="{0D27C17E-AA50-9128-1DF7-1C1DC3F10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198" y="5294739"/>
            <a:ext cx="1338132" cy="13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10">
            <a:extLst>
              <a:ext uri="{FF2B5EF4-FFF2-40B4-BE49-F238E27FC236}">
                <a16:creationId xmlns:a16="http://schemas.microsoft.com/office/drawing/2014/main" id="{5C26E196-56FF-0092-D884-374038678ED5}"/>
              </a:ext>
            </a:extLst>
          </p:cNvPr>
          <p:cNvSpPr txBox="1">
            <a:spLocks/>
          </p:cNvSpPr>
          <p:nvPr/>
        </p:nvSpPr>
        <p:spPr>
          <a:xfrm>
            <a:off x="214505" y="5246228"/>
            <a:ext cx="1342721" cy="3726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Abadi Extra Light" panose="020F0502020204030204" pitchFamily="34" charset="0"/>
              </a:rPr>
              <a:t>Birks of Aberfeldy</a:t>
            </a:r>
          </a:p>
        </p:txBody>
      </p:sp>
      <p:pic>
        <p:nvPicPr>
          <p:cNvPr id="4" name="Graphic 3" descr="Leaf outline">
            <a:extLst>
              <a:ext uri="{FF2B5EF4-FFF2-40B4-BE49-F238E27FC236}">
                <a16:creationId xmlns:a16="http://schemas.microsoft.com/office/drawing/2014/main" id="{BEB58CCB-F3DD-42A3-A021-0C30AF0E42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8061" y="894195"/>
            <a:ext cx="490266" cy="490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A684D-AB17-E79C-F6FD-2C8ECD91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59" y="239556"/>
            <a:ext cx="1520271" cy="6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10">
            <a:extLst>
              <a:ext uri="{FF2B5EF4-FFF2-40B4-BE49-F238E27FC236}">
                <a16:creationId xmlns:a16="http://schemas.microsoft.com/office/drawing/2014/main" id="{5372E584-0729-FCDC-448B-E5A49A2A8AB0}"/>
              </a:ext>
            </a:extLst>
          </p:cNvPr>
          <p:cNvSpPr txBox="1">
            <a:spLocks/>
          </p:cNvSpPr>
          <p:nvPr/>
        </p:nvSpPr>
        <p:spPr>
          <a:xfrm>
            <a:off x="9406745" y="1347909"/>
            <a:ext cx="2849910" cy="16557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0" dirty="0">
                <a:latin typeface="Dubai" panose="020B0503030403030204" pitchFamily="34" charset="-78"/>
                <a:cs typeface="Dubai" panose="020B0503030403030204" pitchFamily="34" charset="-78"/>
              </a:rPr>
              <a:t>Autumn Conference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490F3-999A-FCAA-AB54-481D51025074}"/>
              </a:ext>
            </a:extLst>
          </p:cNvPr>
          <p:cNvSpPr/>
          <p:nvPr/>
        </p:nvSpPr>
        <p:spPr>
          <a:xfrm>
            <a:off x="9442449" y="3602182"/>
            <a:ext cx="560533" cy="1847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86BC107-F3D2-454F-92FA-5480BA02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696910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VOLUNTEERS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FC46E31-64CA-40E6-A0F3-DBD2B1F760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9600" y="2489765"/>
            <a:ext cx="2652799" cy="2029080"/>
          </a:xfrm>
        </p:spPr>
        <p:txBody>
          <a:bodyPr rtlCol="0">
            <a:normAutofit/>
          </a:bodyPr>
          <a:lstStyle/>
          <a:p>
            <a:pPr rtl="0"/>
            <a:r>
              <a:rPr lang="en-GB" sz="2000" dirty="0">
                <a:latin typeface="Dubai" panose="020B0503030403030204" pitchFamily="34" charset="-78"/>
                <a:cs typeface="Dubai" panose="020B0503030403030204" pitchFamily="34" charset="-78"/>
              </a:rPr>
              <a:t>Oncology</a:t>
            </a:r>
          </a:p>
          <a:p>
            <a:pPr rtl="0"/>
            <a:r>
              <a:rPr lang="en-GB" sz="2000" dirty="0">
                <a:latin typeface="Dubai" panose="020B0503030403030204" pitchFamily="34" charset="-78"/>
                <a:cs typeface="Dubai" panose="020B0503030403030204" pitchFamily="34" charset="-78"/>
              </a:rPr>
              <a:t>Radiotherapy</a:t>
            </a:r>
          </a:p>
          <a:p>
            <a:pPr rtl="0"/>
            <a:r>
              <a:rPr lang="en-GB" sz="2000" dirty="0">
                <a:latin typeface="Dubai" panose="020B0503030403030204" pitchFamily="34" charset="-78"/>
                <a:cs typeface="Dubai" panose="020B0503030403030204" pitchFamily="34" charset="-78"/>
              </a:rPr>
              <a:t>Renal</a:t>
            </a:r>
          </a:p>
          <a:p>
            <a:pPr rtl="0"/>
            <a:r>
              <a:rPr lang="en-GB" sz="2000" dirty="0">
                <a:latin typeface="Dubai" panose="020B0503030403030204" pitchFamily="34" charset="-78"/>
                <a:cs typeface="Dubai" panose="020B0503030403030204" pitchFamily="34" charset="-78"/>
              </a:rPr>
              <a:t>Maternity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038AC6D-2005-4AB6-9CCD-D21A393E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64A551-06A5-44F3-B987-EEC8FCB6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6CEF23-104B-4AC5-93B4-D630ACC1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10</a:t>
            </a:fld>
            <a:endParaRPr lang="en-GB"/>
          </a:p>
        </p:txBody>
      </p:sp>
      <p:pic>
        <p:nvPicPr>
          <p:cNvPr id="6" name="Picture 5" descr="A poster of a doctor and an old person&#10;&#10;Description automatically generated">
            <a:extLst>
              <a:ext uri="{FF2B5EF4-FFF2-40B4-BE49-F238E27FC236}">
                <a16:creationId xmlns:a16="http://schemas.microsoft.com/office/drawing/2014/main" id="{1BD158CD-0A04-A614-B12D-EA74515FE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8748">
            <a:off x="8114563" y="1379540"/>
            <a:ext cx="3244399" cy="456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nna Fraser  Care Opinion.jpg">
            <a:extLst>
              <a:ext uri="{FF2B5EF4-FFF2-40B4-BE49-F238E27FC236}">
                <a16:creationId xmlns:a16="http://schemas.microsoft.com/office/drawing/2014/main" id="{864346DB-4C7C-CEE8-1D15-B5C5BC81D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076">
            <a:off x="914053" y="1897623"/>
            <a:ext cx="3232903" cy="363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phic 1" descr="Leaf outline">
            <a:extLst>
              <a:ext uri="{FF2B5EF4-FFF2-40B4-BE49-F238E27FC236}">
                <a16:creationId xmlns:a16="http://schemas.microsoft.com/office/drawing/2014/main" id="{0F4D227B-50CF-83EC-AB98-DC8540BEE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2050" y="5188664"/>
            <a:ext cx="914400" cy="91440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6247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9025"/>
            <a:ext cx="7897091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PICTURE TILES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AE5409FC-147E-4221-3FC3-9C2C7BFE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132" y="0"/>
            <a:ext cx="4363868" cy="263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phic 11" descr="Acorn outline">
            <a:extLst>
              <a:ext uri="{FF2B5EF4-FFF2-40B4-BE49-F238E27FC236}">
                <a16:creationId xmlns:a16="http://schemas.microsoft.com/office/drawing/2014/main" id="{07BB5892-F36F-B2EB-BDA7-1906593CE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273" y="5429864"/>
            <a:ext cx="914400" cy="914400"/>
          </a:xfrm>
          <a:prstGeom prst="rect">
            <a:avLst/>
          </a:prstGeom>
        </p:spPr>
      </p:pic>
      <p:pic>
        <p:nvPicPr>
          <p:cNvPr id="13" name="Graphic 12" descr="Acorn outline">
            <a:extLst>
              <a:ext uri="{FF2B5EF4-FFF2-40B4-BE49-F238E27FC236}">
                <a16:creationId xmlns:a16="http://schemas.microsoft.com/office/drawing/2014/main" id="{10A49735-6EDA-C0BA-0E7D-542565ADD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554252">
            <a:off x="780473" y="5705422"/>
            <a:ext cx="914400" cy="914400"/>
          </a:xfrm>
          <a:prstGeom prst="rect">
            <a:avLst/>
          </a:prstGeom>
        </p:spPr>
      </p:pic>
      <p:pic>
        <p:nvPicPr>
          <p:cNvPr id="4102" name="Picture 6" descr="Image result for talking mats on ipad">
            <a:extLst>
              <a:ext uri="{FF2B5EF4-FFF2-40B4-BE49-F238E27FC236}">
                <a16:creationId xmlns:a16="http://schemas.microsoft.com/office/drawing/2014/main" id="{F220ED42-07AD-EE93-F281-3BEBD9D0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133" y="3795232"/>
            <a:ext cx="4363868" cy="30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alking mats on computer">
            <a:extLst>
              <a:ext uri="{FF2B5EF4-FFF2-40B4-BE49-F238E27FC236}">
                <a16:creationId xmlns:a16="http://schemas.microsoft.com/office/drawing/2014/main" id="{9EAE9BE5-CDEF-9402-744E-E257E6DA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377" y="2061240"/>
            <a:ext cx="2927510" cy="29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4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B646F-CB6E-4E37-A2D9-39BFF643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77" y="540000"/>
            <a:ext cx="4212134" cy="2303213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PICTURE TILES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AC01E-6B5F-4F5C-8C1A-3868D2F2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641" y="368538"/>
            <a:ext cx="6107460" cy="2303213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1.5% of all NHS Tayside Care Opinion stories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Picture Tiles Training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8A401AD-08D3-4128-9D23-F37F9148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C746F8-0760-484D-9370-07DE1B49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UNHEARD VOICES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116C56-1149-45F6-9B67-1E90E589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12</a:t>
            </a:fld>
            <a:endParaRPr lang="en-GB"/>
          </a:p>
        </p:txBody>
      </p:sp>
      <p:pic>
        <p:nvPicPr>
          <p:cNvPr id="5" name="Picture 4" descr="Picture tiles.jpg">
            <a:extLst>
              <a:ext uri="{FF2B5EF4-FFF2-40B4-BE49-F238E27FC236}">
                <a16:creationId xmlns:a16="http://schemas.microsoft.com/office/drawing/2014/main" id="{DA6DA409-A25A-9F18-5507-83990F20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947" y="3686159"/>
            <a:ext cx="5768270" cy="210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A5294-B62E-A338-F620-176A25ED29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467">
            <a:off x="7800618" y="2374331"/>
            <a:ext cx="3836227" cy="4113849"/>
          </a:xfrm>
          <a:prstGeom prst="rect">
            <a:avLst/>
          </a:prstGeom>
        </p:spPr>
      </p:pic>
      <p:pic>
        <p:nvPicPr>
          <p:cNvPr id="12" name="Graphic 11" descr="Maple leaf outline">
            <a:extLst>
              <a:ext uri="{FF2B5EF4-FFF2-40B4-BE49-F238E27FC236}">
                <a16:creationId xmlns:a16="http://schemas.microsoft.com/office/drawing/2014/main" id="{93B90EE7-E1C0-EF84-1062-CCED51BC6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95128">
            <a:off x="1682534" y="2197726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135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9025"/>
            <a:ext cx="7699363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CARERS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248000"/>
            <a:ext cx="5252027" cy="1520975"/>
          </a:xfrm>
        </p:spPr>
        <p:txBody>
          <a:bodyPr rtlCol="0">
            <a:normAutofit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 Carers Network</a:t>
            </a:r>
          </a:p>
        </p:txBody>
      </p:sp>
      <p:pic>
        <p:nvPicPr>
          <p:cNvPr id="3" name="Graphic 2" descr="Leaf with solid fill">
            <a:extLst>
              <a:ext uri="{FF2B5EF4-FFF2-40B4-BE49-F238E27FC236}">
                <a16:creationId xmlns:a16="http://schemas.microsoft.com/office/drawing/2014/main" id="{925A1317-C675-910B-232A-3614D89B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038" y="5619807"/>
            <a:ext cx="914400" cy="914400"/>
          </a:xfrm>
          <a:prstGeom prst="rect">
            <a:avLst/>
          </a:prstGeom>
        </p:spPr>
      </p:pic>
      <p:pic>
        <p:nvPicPr>
          <p:cNvPr id="13316" name="Picture 4" descr="Image result for carer for family member">
            <a:extLst>
              <a:ext uri="{FF2B5EF4-FFF2-40B4-BE49-F238E27FC236}">
                <a16:creationId xmlns:a16="http://schemas.microsoft.com/office/drawing/2014/main" id="{1BEC8F9E-466B-D05E-8B66-35C73E9E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64" y="3495879"/>
            <a:ext cx="4514084" cy="33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caring for disabled child">
            <a:extLst>
              <a:ext uri="{FF2B5EF4-FFF2-40B4-BE49-F238E27FC236}">
                <a16:creationId xmlns:a16="http://schemas.microsoft.com/office/drawing/2014/main" id="{7EAD182C-0C56-8A84-93D5-34AF2B6D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916" y="0"/>
            <a:ext cx="4514084" cy="27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child caring for adult">
            <a:extLst>
              <a:ext uri="{FF2B5EF4-FFF2-40B4-BE49-F238E27FC236}">
                <a16:creationId xmlns:a16="http://schemas.microsoft.com/office/drawing/2014/main" id="{F7E8181B-D5EB-0A88-E1FA-C3F31433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603" y="2019119"/>
            <a:ext cx="3314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6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14</a:t>
            </a:fld>
            <a:endParaRPr lang="en-GB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B1C218-CB63-77AE-D0BE-1CD8269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58240" y="610736"/>
            <a:ext cx="9899904" cy="56365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9" name="Graphic 8" descr="Leaf outline">
            <a:extLst>
              <a:ext uri="{FF2B5EF4-FFF2-40B4-BE49-F238E27FC236}">
                <a16:creationId xmlns:a16="http://schemas.microsoft.com/office/drawing/2014/main" id="{3CFCBCE9-B0D5-2513-CCFB-574EAD4F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38" y="2679192"/>
            <a:ext cx="914400" cy="914400"/>
          </a:xfrm>
          <a:prstGeom prst="rect">
            <a:avLst/>
          </a:prstGeom>
        </p:spPr>
      </p:pic>
      <p:pic>
        <p:nvPicPr>
          <p:cNvPr id="10" name="Graphic 9" descr="Leaf outline">
            <a:extLst>
              <a:ext uri="{FF2B5EF4-FFF2-40B4-BE49-F238E27FC236}">
                <a16:creationId xmlns:a16="http://schemas.microsoft.com/office/drawing/2014/main" id="{6CCE9EAC-CF28-DFC0-68F1-CADA40F0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892" y="2971799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4573D-EFE2-5457-D732-FFC932D42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998" y="742574"/>
            <a:ext cx="9192908" cy="53728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27E7F5-46BD-9F56-979B-2FE8FA779A20}"/>
              </a:ext>
            </a:extLst>
          </p:cNvPr>
          <p:cNvSpPr/>
          <p:nvPr/>
        </p:nvSpPr>
        <p:spPr>
          <a:xfrm>
            <a:off x="2471358" y="1411580"/>
            <a:ext cx="1950720" cy="10755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7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AD1D1-165D-489B-BAFD-8D772D12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49" y="770355"/>
            <a:ext cx="10026650" cy="910310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CARERS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BC149E-C961-49D9-93D8-261F5EF2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903E4C-B5B2-4C38-A848-BE409554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4DD2FC-5869-4EDB-B445-321210D6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15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05AF93-F4A8-A3E1-CFAA-AACEA0CECE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7909">
            <a:off x="541338" y="1101169"/>
            <a:ext cx="3155417" cy="4655662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1B099CDA-33F6-4B6F-DEB1-511BAAFBB176}"/>
              </a:ext>
            </a:extLst>
          </p:cNvPr>
          <p:cNvSpPr txBox="1">
            <a:spLocks/>
          </p:cNvSpPr>
          <p:nvPr/>
        </p:nvSpPr>
        <p:spPr>
          <a:xfrm>
            <a:off x="4011562" y="2630833"/>
            <a:ext cx="4896874" cy="3215781"/>
          </a:xfrm>
          <a:prstGeom prst="rect">
            <a:avLst/>
          </a:prstGeom>
        </p:spPr>
        <p:txBody>
          <a:bodyPr rtlCol="0"/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2% of all NHS Tayside Care Opinion stories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Carers networks</a:t>
            </a:r>
          </a:p>
          <a:p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Foster carer stories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2B4FC-4B2A-AF29-6344-5110FB43BF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444" y="2353283"/>
            <a:ext cx="2403218" cy="910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C033F4-FD80-6E96-52EF-A46623B095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477" y="3594408"/>
            <a:ext cx="2496185" cy="86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098CF8-1B85-EBE1-E011-ABDD43D448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269" y="4806258"/>
            <a:ext cx="3734393" cy="950573"/>
          </a:xfrm>
          <a:prstGeom prst="rect">
            <a:avLst/>
          </a:prstGeom>
        </p:spPr>
      </p:pic>
      <p:pic>
        <p:nvPicPr>
          <p:cNvPr id="3" name="Graphic 2" descr="Forest scene outline">
            <a:extLst>
              <a:ext uri="{FF2B5EF4-FFF2-40B4-BE49-F238E27FC236}">
                <a16:creationId xmlns:a16="http://schemas.microsoft.com/office/drawing/2014/main" id="{C4B61F67-3804-62D6-EA5A-9016A1B11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1174" y="5389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urse with newborn">
            <a:extLst>
              <a:ext uri="{FF2B5EF4-FFF2-40B4-BE49-F238E27FC236}">
                <a16:creationId xmlns:a16="http://schemas.microsoft.com/office/drawing/2014/main" id="{2A55FF6B-59A3-2F02-90D3-C1283138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38481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9025"/>
            <a:ext cx="8269279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CHILDREN AND TEENS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248000"/>
            <a:ext cx="5252027" cy="1520975"/>
          </a:xfrm>
        </p:spPr>
        <p:txBody>
          <a:bodyPr rtlCol="0">
            <a:normAutofit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 Paediatrics</a:t>
            </a:r>
          </a:p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Children &amp; Young People’s Services</a:t>
            </a:r>
          </a:p>
        </p:txBody>
      </p:sp>
      <p:pic>
        <p:nvPicPr>
          <p:cNvPr id="5" name="Graphic 4" descr="Grain outline">
            <a:extLst>
              <a:ext uri="{FF2B5EF4-FFF2-40B4-BE49-F238E27FC236}">
                <a16:creationId xmlns:a16="http://schemas.microsoft.com/office/drawing/2014/main" id="{604489AB-7A72-0350-3E2A-CD963626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273" y="5662612"/>
            <a:ext cx="914400" cy="914400"/>
          </a:xfrm>
          <a:prstGeom prst="rect">
            <a:avLst/>
          </a:prstGeom>
        </p:spPr>
      </p:pic>
      <p:pic>
        <p:nvPicPr>
          <p:cNvPr id="2" name="Picture 2" descr="Image result for teenager mental health">
            <a:extLst>
              <a:ext uri="{FF2B5EF4-FFF2-40B4-BE49-F238E27FC236}">
                <a16:creationId xmlns:a16="http://schemas.microsoft.com/office/drawing/2014/main" id="{72A89854-C94E-33C4-D401-ADEE6409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79" y="4107712"/>
            <a:ext cx="3922722" cy="27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HILD IN HOSPITAL">
            <a:extLst>
              <a:ext uri="{FF2B5EF4-FFF2-40B4-BE49-F238E27FC236}">
                <a16:creationId xmlns:a16="http://schemas.microsoft.com/office/drawing/2014/main" id="{2E9F1F44-49EC-545D-50F2-0263BF62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391" y="1822655"/>
            <a:ext cx="3922722" cy="26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6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17</a:t>
            </a:fld>
            <a:endParaRPr lang="en-GB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B1C218-CB63-77AE-D0BE-1CD8269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253364" y="596669"/>
            <a:ext cx="9899904" cy="45476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9" name="Graphic 8" descr="Leaf outline">
            <a:extLst>
              <a:ext uri="{FF2B5EF4-FFF2-40B4-BE49-F238E27FC236}">
                <a16:creationId xmlns:a16="http://schemas.microsoft.com/office/drawing/2014/main" id="{3CFCBCE9-B0D5-2513-CCFB-574EAD4F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116" y="5487599"/>
            <a:ext cx="914400" cy="914400"/>
          </a:xfrm>
          <a:prstGeom prst="rect">
            <a:avLst/>
          </a:prstGeom>
        </p:spPr>
      </p:pic>
      <p:pic>
        <p:nvPicPr>
          <p:cNvPr id="10" name="Graphic 9" descr="Leaf outline">
            <a:extLst>
              <a:ext uri="{FF2B5EF4-FFF2-40B4-BE49-F238E27FC236}">
                <a16:creationId xmlns:a16="http://schemas.microsoft.com/office/drawing/2014/main" id="{6CCE9EAC-CF28-DFC0-68F1-CADA40F0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5273501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47CC1-DFF6-54CF-D1BE-9677848E6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617" y="846467"/>
            <a:ext cx="9231013" cy="41344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27E7F5-46BD-9F56-979B-2FE8FA779A20}"/>
              </a:ext>
            </a:extLst>
          </p:cNvPr>
          <p:cNvSpPr/>
          <p:nvPr/>
        </p:nvSpPr>
        <p:spPr>
          <a:xfrm>
            <a:off x="2075490" y="2181985"/>
            <a:ext cx="1950720" cy="10755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37ED9D-3252-C3A3-16ED-3996C83786BD}"/>
              </a:ext>
            </a:extLst>
          </p:cNvPr>
          <p:cNvSpPr/>
          <p:nvPr/>
        </p:nvSpPr>
        <p:spPr>
          <a:xfrm>
            <a:off x="2066763" y="3116618"/>
            <a:ext cx="1950720" cy="10755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240152E2-DFD1-A921-26A4-F0C6C697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</p:spTree>
    <p:extLst>
      <p:ext uri="{BB962C8B-B14F-4D97-AF65-F5344CB8AC3E}">
        <p14:creationId xmlns:p14="http://schemas.microsoft.com/office/powerpoint/2010/main" val="44435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BA47-68FC-4EF3-BAB7-49DAB899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54943-CA7B-4463-A051-5F3076D3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E196-604E-4BF8-BB2E-9D55B1D9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18</a:t>
            </a:fld>
            <a:endParaRPr lang="en-GB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D096FCE-869C-D9D6-767A-C3AA4271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69"/>
            <a:ext cx="12192000" cy="910310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CHILDREN AND YOUNG PEOPLE’S STORIES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FD970-7004-2218-F5B3-849A3341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214" y="4021425"/>
            <a:ext cx="3839111" cy="1991003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C451D82-2981-1945-B89E-7CB6D86F1DC8}"/>
              </a:ext>
            </a:extLst>
          </p:cNvPr>
          <p:cNvSpPr txBox="1">
            <a:spLocks/>
          </p:cNvSpPr>
          <p:nvPr/>
        </p:nvSpPr>
        <p:spPr>
          <a:xfrm>
            <a:off x="1660705" y="1801145"/>
            <a:ext cx="5488235" cy="3215781"/>
          </a:xfrm>
          <a:prstGeom prst="rect">
            <a:avLst/>
          </a:prstGeom>
        </p:spPr>
        <p:txBody>
          <a:bodyPr rtlCol="0"/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Paediatrics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Child Development Centre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CAMHS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Health Visiting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Paediatric Complex Disabilities Services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Young People’s Unit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School Nursing</a:t>
            </a:r>
          </a:p>
        </p:txBody>
      </p:sp>
      <p:pic>
        <p:nvPicPr>
          <p:cNvPr id="9" name="Graphic 8" descr="Maple leaf with solid fill">
            <a:extLst>
              <a:ext uri="{FF2B5EF4-FFF2-40B4-BE49-F238E27FC236}">
                <a16:creationId xmlns:a16="http://schemas.microsoft.com/office/drawing/2014/main" id="{F97CFB0B-5B1A-5F23-E7B1-24DF6917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8958">
            <a:off x="5543264" y="5401772"/>
            <a:ext cx="914400" cy="9144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Graphic 9" descr="Maple leaf with solid fill">
            <a:extLst>
              <a:ext uri="{FF2B5EF4-FFF2-40B4-BE49-F238E27FC236}">
                <a16:creationId xmlns:a16="http://schemas.microsoft.com/office/drawing/2014/main" id="{A12F9BAE-B683-AA96-185F-536A79E47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41750">
            <a:off x="6117503" y="5555228"/>
            <a:ext cx="914400" cy="9144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4" descr="Image result for child in hospital">
            <a:extLst>
              <a:ext uri="{FF2B5EF4-FFF2-40B4-BE49-F238E27FC236}">
                <a16:creationId xmlns:a16="http://schemas.microsoft.com/office/drawing/2014/main" id="{A8DD6760-FB9E-7A28-94D2-853BA1FE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800" y="1313814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673" y="1089025"/>
            <a:ext cx="5966402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RURAL COMMUNITIES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248000"/>
            <a:ext cx="5252027" cy="152097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</a:t>
            </a:r>
          </a:p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Perth &amp; Kinross HSCP</a:t>
            </a:r>
          </a:p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Angus HSCP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607A7-DA1A-6133-BCE5-D2091327A0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568" y="1"/>
            <a:ext cx="4212432" cy="2621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C29F1-97DC-DB2A-9041-4027D0DFD98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568" y="4078928"/>
            <a:ext cx="4212432" cy="275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EDF3E-2AD2-AD5E-F457-7F972D06E48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236" y="2118012"/>
            <a:ext cx="3657600" cy="2621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Leaf with solid fill">
            <a:extLst>
              <a:ext uri="{FF2B5EF4-FFF2-40B4-BE49-F238E27FC236}">
                <a16:creationId xmlns:a16="http://schemas.microsoft.com/office/drawing/2014/main" id="{8832C3A3-7F59-2B52-A597-04555F6F5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78" y="5455692"/>
            <a:ext cx="914400" cy="914400"/>
          </a:xfrm>
          <a:prstGeom prst="rect">
            <a:avLst/>
          </a:prstGeom>
        </p:spPr>
      </p:pic>
      <p:pic>
        <p:nvPicPr>
          <p:cNvPr id="10" name="Graphic 9" descr="Leaf outline">
            <a:extLst>
              <a:ext uri="{FF2B5EF4-FFF2-40B4-BE49-F238E27FC236}">
                <a16:creationId xmlns:a16="http://schemas.microsoft.com/office/drawing/2014/main" id="{B3165162-FEF1-3C83-4AEB-E17E5787D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478" y="56056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0F762A-3D12-4AF4-BB58-779B598A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CONTENT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7B45E0-C5BD-427A-B5F6-0236AE52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BSL and Translation 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Volunteers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Picture Tiles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Carers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Children and Teens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Rural Communities</a:t>
            </a:r>
          </a:p>
          <a:p>
            <a:pPr rtl="0"/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What’s Next?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134F2-CD09-4F4A-AF5C-4F874FEF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EB35-23AE-4757-92AF-EE56F1E7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3116-ECE5-47FC-98C5-2D0EB358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/>
              <a:t>2</a:t>
            </a:fld>
            <a:endParaRPr lang="en-GB"/>
          </a:p>
        </p:txBody>
      </p:sp>
      <p:pic>
        <p:nvPicPr>
          <p:cNvPr id="1026" name="Picture 2" descr="Image result for Child Sign Language">
            <a:extLst>
              <a:ext uri="{FF2B5EF4-FFF2-40B4-BE49-F238E27FC236}">
                <a16:creationId xmlns:a16="http://schemas.microsoft.com/office/drawing/2014/main" id="{2F6D82DB-852D-5698-D490-AA3103D83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3881" y="428383"/>
            <a:ext cx="4426782" cy="29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person in a wheelchair helping an old person&#10;&#10;Description automatically generated">
            <a:extLst>
              <a:ext uri="{FF2B5EF4-FFF2-40B4-BE49-F238E27FC236}">
                <a16:creationId xmlns:a16="http://schemas.microsoft.com/office/drawing/2014/main" id="{C8021AA6-396C-C46F-98AB-2C783732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880" y="3647661"/>
            <a:ext cx="4440044" cy="24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Maple leaf outline">
            <a:extLst>
              <a:ext uri="{FF2B5EF4-FFF2-40B4-BE49-F238E27FC236}">
                <a16:creationId xmlns:a16="http://schemas.microsoft.com/office/drawing/2014/main" id="{E587E2F6-79D9-D835-E3A4-B45A3D670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38522">
            <a:off x="5204346" y="3349625"/>
            <a:ext cx="914400" cy="914400"/>
          </a:xfrm>
          <a:prstGeom prst="rect">
            <a:avLst/>
          </a:prstGeom>
        </p:spPr>
      </p:pic>
      <p:pic>
        <p:nvPicPr>
          <p:cNvPr id="8" name="Graphic 7" descr="Maple leaf outline">
            <a:extLst>
              <a:ext uri="{FF2B5EF4-FFF2-40B4-BE49-F238E27FC236}">
                <a16:creationId xmlns:a16="http://schemas.microsoft.com/office/drawing/2014/main" id="{62227B72-B509-C56D-2638-4226F54C0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465046">
            <a:off x="179902" y="131320"/>
            <a:ext cx="914400" cy="914400"/>
          </a:xfrm>
          <a:prstGeom prst="rect">
            <a:avLst/>
          </a:prstGeom>
        </p:spPr>
      </p:pic>
      <p:pic>
        <p:nvPicPr>
          <p:cNvPr id="11" name="Graphic 10" descr="Maple leaf outline">
            <a:extLst>
              <a:ext uri="{FF2B5EF4-FFF2-40B4-BE49-F238E27FC236}">
                <a16:creationId xmlns:a16="http://schemas.microsoft.com/office/drawing/2014/main" id="{3EC88C26-1E67-E619-CBBB-C317E1C30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0046">
            <a:off x="3744154" y="55696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4CFC6-9F22-4A8D-9CF0-A00B742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20</a:t>
            </a:fld>
            <a:endParaRPr lang="en-GB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D49A0F57-4A47-AB89-0D8B-E2FA72D7EA53}"/>
              </a:ext>
            </a:extLst>
          </p:cNvPr>
          <p:cNvSpPr txBox="1">
            <a:spLocks/>
          </p:cNvSpPr>
          <p:nvPr/>
        </p:nvSpPr>
        <p:spPr>
          <a:xfrm>
            <a:off x="0" y="162602"/>
            <a:ext cx="7967123" cy="15329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RURAL VOICES</a:t>
            </a:r>
          </a:p>
        </p:txBody>
      </p:sp>
      <p:pic>
        <p:nvPicPr>
          <p:cNvPr id="10" name="Picture 6" descr="Perth and Kinross - My Power Of Attorney">
            <a:extLst>
              <a:ext uri="{FF2B5EF4-FFF2-40B4-BE49-F238E27FC236}">
                <a16:creationId xmlns:a16="http://schemas.microsoft.com/office/drawing/2014/main" id="{8C8B98EF-8069-89F7-A5FD-A386B37E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053" y="2952252"/>
            <a:ext cx="2559959" cy="19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me - Independent Living Angus">
            <a:extLst>
              <a:ext uri="{FF2B5EF4-FFF2-40B4-BE49-F238E27FC236}">
                <a16:creationId xmlns:a16="http://schemas.microsoft.com/office/drawing/2014/main" id="{C4FDE490-42CA-48AA-AA20-864FFBD9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170" y="1504530"/>
            <a:ext cx="4423549" cy="13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63D571A-6AB1-7CCE-A858-A9C430633613}"/>
              </a:ext>
            </a:extLst>
          </p:cNvPr>
          <p:cNvSpPr txBox="1">
            <a:spLocks/>
          </p:cNvSpPr>
          <p:nvPr/>
        </p:nvSpPr>
        <p:spPr>
          <a:xfrm>
            <a:off x="966131" y="2231319"/>
            <a:ext cx="6538861" cy="1765041"/>
          </a:xfrm>
          <a:prstGeom prst="rect">
            <a:avLst/>
          </a:prstGeom>
        </p:spPr>
        <p:txBody>
          <a:bodyPr rtlCol="0"/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9% of stories about Community Services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Collaborative working relationship with HSCPs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Joined up picture of Tayside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C3C16E-635C-E614-2193-E69EFBAEC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81856"/>
              </p:ext>
            </p:extLst>
          </p:nvPr>
        </p:nvGraphicFramePr>
        <p:xfrm>
          <a:off x="333887" y="4198800"/>
          <a:ext cx="8127999" cy="1798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8843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589783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79799454"/>
                    </a:ext>
                  </a:extLst>
                </a:gridCol>
              </a:tblGrid>
              <a:tr h="36285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Perth &amp; Kinross HSCP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Angus HSCP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NHS Tayside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64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176 Responders</a:t>
                      </a:r>
                    </a:p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244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141 Responders</a:t>
                      </a:r>
                    </a:p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193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663 Responders</a:t>
                      </a:r>
                    </a:p>
                    <a:p>
                      <a:pPr algn="ctr"/>
                      <a:r>
                        <a:rPr lang="en-GB" sz="20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2,515 Stories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0537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980 Responders</a:t>
                      </a:r>
                    </a:p>
                    <a:p>
                      <a:pPr algn="ctr"/>
                      <a:r>
                        <a:rPr lang="en-GB" sz="20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2,952 Stories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40461"/>
                  </a:ext>
                </a:extLst>
              </a:tr>
            </a:tbl>
          </a:graphicData>
        </a:graphic>
      </p:graphicFrame>
      <p:pic>
        <p:nvPicPr>
          <p:cNvPr id="15" name="Graphic 14" descr="Leaf outline">
            <a:extLst>
              <a:ext uri="{FF2B5EF4-FFF2-40B4-BE49-F238E27FC236}">
                <a16:creationId xmlns:a16="http://schemas.microsoft.com/office/drawing/2014/main" id="{591E3C2A-9C22-9EEC-B065-D02544AB6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2506" y="5353470"/>
            <a:ext cx="914400" cy="914400"/>
          </a:xfrm>
          <a:prstGeom prst="rect">
            <a:avLst/>
          </a:prstGeom>
        </p:spPr>
      </p:pic>
      <p:pic>
        <p:nvPicPr>
          <p:cNvPr id="16" name="Graphic 15" descr="Maple leaf with solid fill">
            <a:extLst>
              <a:ext uri="{FF2B5EF4-FFF2-40B4-BE49-F238E27FC236}">
                <a16:creationId xmlns:a16="http://schemas.microsoft.com/office/drawing/2014/main" id="{2BF77C4F-7BE7-501D-8D90-AEA0249A6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62754">
            <a:off x="10089706" y="5487599"/>
            <a:ext cx="914400" cy="9144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714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porting">
            <a:extLst>
              <a:ext uri="{FF2B5EF4-FFF2-40B4-BE49-F238E27FC236}">
                <a16:creationId xmlns:a16="http://schemas.microsoft.com/office/drawing/2014/main" id="{018FE0B7-7B40-32F5-B085-0F465B7C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288" y="2239601"/>
            <a:ext cx="32670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673" y="1089025"/>
            <a:ext cx="5966402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WHAT’S NEXT?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248000"/>
            <a:ext cx="5252027" cy="1520975"/>
          </a:xfrm>
        </p:spPr>
        <p:txBody>
          <a:bodyPr rtlCol="0">
            <a:normAutofit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</a:t>
            </a:r>
          </a:p>
        </p:txBody>
      </p:sp>
      <p:pic>
        <p:nvPicPr>
          <p:cNvPr id="2" name="Picture 6" descr="Image result for nurse meeting">
            <a:extLst>
              <a:ext uri="{FF2B5EF4-FFF2-40B4-BE49-F238E27FC236}">
                <a16:creationId xmlns:a16="http://schemas.microsoft.com/office/drawing/2014/main" id="{A932A0FE-2011-F804-E6B5-8DC8048E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575" y="-1"/>
            <a:ext cx="3726426" cy="24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taff.jpg">
            <a:extLst>
              <a:ext uri="{FF2B5EF4-FFF2-40B4-BE49-F238E27FC236}">
                <a16:creationId xmlns:a16="http://schemas.microsoft.com/office/drawing/2014/main" id="{CFA58489-F225-2FC4-3588-8ED05117EE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916" y="4248000"/>
            <a:ext cx="3805084" cy="26052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Graphic 4" descr="Hill scene outline">
            <a:extLst>
              <a:ext uri="{FF2B5EF4-FFF2-40B4-BE49-F238E27FC236}">
                <a16:creationId xmlns:a16="http://schemas.microsoft.com/office/drawing/2014/main" id="{DC30AA4C-D6F9-F384-069E-9A4AA18B9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804" y="55506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22</a:t>
            </a:fld>
            <a:endParaRPr lang="en-GB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B1C218-CB63-77AE-D0BE-1CD8269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38964" y="245790"/>
            <a:ext cx="7220076" cy="4021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9" name="Graphic 8" descr="Leaf outline">
            <a:extLst>
              <a:ext uri="{FF2B5EF4-FFF2-40B4-BE49-F238E27FC236}">
                <a16:creationId xmlns:a16="http://schemas.microsoft.com/office/drawing/2014/main" id="{3CFCBCE9-B0D5-2513-CCFB-574EAD4F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0502" y="295554"/>
            <a:ext cx="914400" cy="914400"/>
          </a:xfrm>
          <a:prstGeom prst="rect">
            <a:avLst/>
          </a:prstGeom>
        </p:spPr>
      </p:pic>
      <p:pic>
        <p:nvPicPr>
          <p:cNvPr id="10" name="Graphic 9" descr="Leaf outline">
            <a:extLst>
              <a:ext uri="{FF2B5EF4-FFF2-40B4-BE49-F238E27FC236}">
                <a16:creationId xmlns:a16="http://schemas.microsoft.com/office/drawing/2014/main" id="{6CCE9EAC-CF28-DFC0-68F1-CADA40F0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338" y="5194992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04332-1779-9D28-F52E-67FF454901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85" y="478448"/>
            <a:ext cx="6636713" cy="3581501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0F9F073-27B4-A32D-2732-73A620C2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845114" y="2509560"/>
            <a:ext cx="7104316" cy="4021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5A8738-C1B1-C6FB-7CE4-23E312E624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884" y="2772685"/>
            <a:ext cx="6551831" cy="349835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6C1D8D0-D032-58C0-3FAB-7CA5AF4A1980}"/>
              </a:ext>
            </a:extLst>
          </p:cNvPr>
          <p:cNvSpPr/>
          <p:nvPr/>
        </p:nvSpPr>
        <p:spPr>
          <a:xfrm>
            <a:off x="4943022" y="3655737"/>
            <a:ext cx="1950720" cy="10755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DFB034-05DF-8D14-AC99-03E9D13430BC}"/>
              </a:ext>
            </a:extLst>
          </p:cNvPr>
          <p:cNvSpPr/>
          <p:nvPr/>
        </p:nvSpPr>
        <p:spPr>
          <a:xfrm>
            <a:off x="1616679" y="1743456"/>
            <a:ext cx="1950720" cy="14295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7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3B646F-CB6E-4E37-A2D9-39BFF643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77" y="540000"/>
            <a:ext cx="4212134" cy="2303213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AC01E-6B5F-4F5C-8C1A-3868D2F2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96" y="534912"/>
            <a:ext cx="4367107" cy="2303213"/>
          </a:xfrm>
        </p:spPr>
        <p:txBody>
          <a:bodyPr rtlCol="0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Author Gender and Ethnicity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Critical stories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Enhanced Reporting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Staff Opinion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8A401AD-08D3-4128-9D23-F37F9148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C746F8-0760-484D-9370-07DE1B49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116C56-1149-45F6-9B67-1E90E589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23</a:t>
            </a:fld>
            <a:endParaRPr lang="en-GB"/>
          </a:p>
        </p:txBody>
      </p:sp>
      <p:pic>
        <p:nvPicPr>
          <p:cNvPr id="9218" name="Picture 2" descr="Image result for magnifying glass healthcare">
            <a:extLst>
              <a:ext uri="{FF2B5EF4-FFF2-40B4-BE49-F238E27FC236}">
                <a16:creationId xmlns:a16="http://schemas.microsoft.com/office/drawing/2014/main" id="{21C18282-0C29-3E79-62D5-8091EC8C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06" y="2602015"/>
            <a:ext cx="3571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healthcare staff">
            <a:extLst>
              <a:ext uri="{FF2B5EF4-FFF2-40B4-BE49-F238E27FC236}">
                <a16:creationId xmlns:a16="http://schemas.microsoft.com/office/drawing/2014/main" id="{DD4BA6A3-4D2E-A297-02DD-261CFD09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843" y="3267075"/>
            <a:ext cx="4173759" cy="28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Leaf with solid fill">
            <a:extLst>
              <a:ext uri="{FF2B5EF4-FFF2-40B4-BE49-F238E27FC236}">
                <a16:creationId xmlns:a16="http://schemas.microsoft.com/office/drawing/2014/main" id="{E6F4B5BB-B02A-0BF8-DD11-A9E5C6B7C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8800" y="5337599"/>
            <a:ext cx="914400" cy="914400"/>
          </a:xfrm>
          <a:prstGeom prst="rect">
            <a:avLst/>
          </a:prstGeom>
        </p:spPr>
      </p:pic>
      <p:pic>
        <p:nvPicPr>
          <p:cNvPr id="12" name="Graphic 11" descr="Leaf outline">
            <a:extLst>
              <a:ext uri="{FF2B5EF4-FFF2-40B4-BE49-F238E27FC236}">
                <a16:creationId xmlns:a16="http://schemas.microsoft.com/office/drawing/2014/main" id="{D8BC6EAB-0F65-11AF-D6D5-4AAA89F17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5487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0AB46578-272C-455D-9707-73786009F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699" y="4532745"/>
            <a:ext cx="4451349" cy="898237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GB" i="0" dirty="0">
                <a:latin typeface="Dubai" panose="020B0503030403030204" pitchFamily="34" charset="-78"/>
                <a:cs typeface="Dubai" panose="020B0503030403030204" pitchFamily="34" charset="-78"/>
              </a:rPr>
              <a:t>Victoria Sullivan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GB" i="0" dirty="0">
                <a:latin typeface="Dubai" panose="020B0503030403030204" pitchFamily="34" charset="-78"/>
                <a:cs typeface="Dubai" panose="020B0503030403030204" pitchFamily="34" charset="-78"/>
              </a:rPr>
              <a:t>NHS Tayside Care Opinion Manager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n-GB" i="0" dirty="0">
                <a:latin typeface="Dubai" panose="020B0503030403030204" pitchFamily="34" charset="-78"/>
                <a:cs typeface="Dubai" panose="020B0503030403030204" pitchFamily="34" charset="-78"/>
              </a:rPr>
              <a:t>victoria.sullivan9@nhs.scot</a:t>
            </a:r>
          </a:p>
        </p:txBody>
      </p:sp>
      <p:pic>
        <p:nvPicPr>
          <p:cNvPr id="14344" name="Picture 8" descr="NHS Tayside Logo - Scotland's Health on the Web">
            <a:extLst>
              <a:ext uri="{FF2B5EF4-FFF2-40B4-BE49-F238E27FC236}">
                <a16:creationId xmlns:a16="http://schemas.microsoft.com/office/drawing/2014/main" id="{700AD9C7-AFA0-730E-B729-A343CC01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7877" y="381433"/>
            <a:ext cx="1634650" cy="16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10">
            <a:extLst>
              <a:ext uri="{FF2B5EF4-FFF2-40B4-BE49-F238E27FC236}">
                <a16:creationId xmlns:a16="http://schemas.microsoft.com/office/drawing/2014/main" id="{A5B3EB91-9C32-529D-138F-27C2FB2D47D3}"/>
              </a:ext>
            </a:extLst>
          </p:cNvPr>
          <p:cNvSpPr txBox="1">
            <a:spLocks/>
          </p:cNvSpPr>
          <p:nvPr/>
        </p:nvSpPr>
        <p:spPr>
          <a:xfrm>
            <a:off x="62509" y="3222477"/>
            <a:ext cx="1085190" cy="2848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Abadi Extra Light" panose="020F0502020204030204" pitchFamily="34" charset="0"/>
              </a:rPr>
              <a:t>Glamis Castle</a:t>
            </a:r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A5066315-D99E-3013-8EB9-8BC2E64388B1}"/>
              </a:ext>
            </a:extLst>
          </p:cNvPr>
          <p:cNvSpPr txBox="1">
            <a:spLocks/>
          </p:cNvSpPr>
          <p:nvPr/>
        </p:nvSpPr>
        <p:spPr>
          <a:xfrm>
            <a:off x="10951459" y="3359586"/>
            <a:ext cx="1178032" cy="2833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Abadi Extra Light" panose="020F0502020204030204" pitchFamily="34" charset="0"/>
              </a:rPr>
              <a:t>Kenmore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D494030-6649-6B94-7340-DCA4463DC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0095" y="137209"/>
            <a:ext cx="5315736" cy="29202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4338" name="Picture 2" descr="Glamis Castle in autumn - Scotland by Europe Lives, via Flickr | Call ...">
            <a:extLst>
              <a:ext uri="{FF2B5EF4-FFF2-40B4-BE49-F238E27FC236}">
                <a16:creationId xmlns:a16="http://schemas.microsoft.com/office/drawing/2014/main" id="{1DAFA757-B3A3-0F8E-17FE-33F98350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59" y="381433"/>
            <a:ext cx="5471515" cy="28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3C4D624-C432-4768-B655-39498B3F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 rtlCol="0">
            <a:normAutofit/>
          </a:bodyPr>
          <a:lstStyle/>
          <a:p>
            <a:pPr rtl="0"/>
            <a:r>
              <a:rPr lang="en-GB" sz="5000" dirty="0">
                <a:latin typeface="Dubai" panose="020B0503030403030204" pitchFamily="34" charset="-78"/>
                <a:cs typeface="Dubai" panose="020B0503030403030204" pitchFamily="34" charset="-78"/>
              </a:rPr>
              <a:t>Thank you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D5966D-5634-B7B5-C504-57B2D5C5B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812900" y="3877959"/>
            <a:ext cx="5259800" cy="2808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4342" name="Picture 6" descr="Kenmore In Autumn, Perthshire, Scotland Photograph by Guy Edwardes">
            <a:extLst>
              <a:ext uri="{FF2B5EF4-FFF2-40B4-BE49-F238E27FC236}">
                <a16:creationId xmlns:a16="http://schemas.microsoft.com/office/drawing/2014/main" id="{EEE17A20-DDCB-017C-1C50-AE266202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8" y="3629095"/>
            <a:ext cx="5259799" cy="29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eaking different languages">
            <a:extLst>
              <a:ext uri="{FF2B5EF4-FFF2-40B4-BE49-F238E27FC236}">
                <a16:creationId xmlns:a16="http://schemas.microsoft.com/office/drawing/2014/main" id="{95217A90-8293-6538-5904-C507AFBD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725" y="2036185"/>
            <a:ext cx="3196260" cy="2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2182"/>
            <a:ext cx="8724487" cy="1532951"/>
          </a:xfrm>
        </p:spPr>
        <p:txBody>
          <a:bodyPr rtlCol="0">
            <a:normAutofit/>
          </a:bodyPr>
          <a:lstStyle/>
          <a:p>
            <a:r>
              <a:rPr lang="en-GB" sz="4000" dirty="0" err="1">
                <a:latin typeface="Dubai" panose="020B0503030403030204" pitchFamily="34" charset="-78"/>
                <a:cs typeface="Dubai" panose="020B0503030403030204" pitchFamily="34" charset="-78"/>
              </a:rPr>
              <a:t>Bsl</a:t>
            </a:r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 &amp; TRANSLATION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655" y="4248000"/>
            <a:ext cx="9141980" cy="1520975"/>
          </a:xfrm>
        </p:spPr>
        <p:txBody>
          <a:bodyPr rtlCol="0">
            <a:normAutofit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 Corporate Equalities Team</a:t>
            </a:r>
          </a:p>
        </p:txBody>
      </p:sp>
      <p:pic>
        <p:nvPicPr>
          <p:cNvPr id="2052" name="Picture 4" descr="Image result for Sign Language Interpreting">
            <a:extLst>
              <a:ext uri="{FF2B5EF4-FFF2-40B4-BE49-F238E27FC236}">
                <a16:creationId xmlns:a16="http://schemas.microsoft.com/office/drawing/2014/main" id="{ED388740-2B9B-4553-302F-DCB152C5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325" y="4467225"/>
            <a:ext cx="31146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edical interpreter">
            <a:extLst>
              <a:ext uri="{FF2B5EF4-FFF2-40B4-BE49-F238E27FC236}">
                <a16:creationId xmlns:a16="http://schemas.microsoft.com/office/drawing/2014/main" id="{5D5FD8CB-DBDF-ACB1-8BAA-0AF3C148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487" y="0"/>
            <a:ext cx="34671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Leaf with solid fill">
            <a:extLst>
              <a:ext uri="{FF2B5EF4-FFF2-40B4-BE49-F238E27FC236}">
                <a16:creationId xmlns:a16="http://schemas.microsoft.com/office/drawing/2014/main" id="{5528DFCF-C0DE-BE49-BEC7-8C6D1F5D5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625" y="5469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81">
            <a:extLst>
              <a:ext uri="{FF2B5EF4-FFF2-40B4-BE49-F238E27FC236}">
                <a16:creationId xmlns:a16="http://schemas.microsoft.com/office/drawing/2014/main" id="{CF6EE2CE-F3F9-1405-6A1C-4FE9407F9F8C}"/>
              </a:ext>
            </a:extLst>
          </p:cNvPr>
          <p:cNvSpPr/>
          <p:nvPr/>
        </p:nvSpPr>
        <p:spPr>
          <a:xfrm>
            <a:off x="5327944" y="2043904"/>
            <a:ext cx="1105055" cy="219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59B475-732D-44FB-B00F-C69291D7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69"/>
            <a:ext cx="12191999" cy="534642"/>
          </a:xfrm>
        </p:spPr>
        <p:txBody>
          <a:bodyPr rtlCol="0">
            <a:no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BSL Workflow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E217A-0016-4592-AEF6-2EB65D40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EDE30-44C4-4E17-8D7B-08CF3393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EEAA0-FFCD-4F62-A33B-BD290E1A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C3F3D-C850-75AB-8D8F-411606DB7AE2}"/>
              </a:ext>
            </a:extLst>
          </p:cNvPr>
          <p:cNvSpPr txBox="1"/>
          <p:nvPr/>
        </p:nvSpPr>
        <p:spPr>
          <a:xfrm>
            <a:off x="3889624" y="913497"/>
            <a:ext cx="4148717" cy="276999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BSL user tells their story using text (or is supported to do so)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A7B6E-839D-8AE0-4571-13DE491F02DA}"/>
              </a:ext>
            </a:extLst>
          </p:cNvPr>
          <p:cNvSpPr txBox="1"/>
          <p:nvPr/>
        </p:nvSpPr>
        <p:spPr>
          <a:xfrm>
            <a:off x="3889623" y="2200664"/>
            <a:ext cx="4148717" cy="461665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Interpretation and Translation Service films a member of the team telling the story in BSL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14552-C7E3-E3BB-CCD3-36D516FDF4E9}"/>
              </a:ext>
            </a:extLst>
          </p:cNvPr>
          <p:cNvSpPr txBox="1"/>
          <p:nvPr/>
        </p:nvSpPr>
        <p:spPr>
          <a:xfrm>
            <a:off x="3899958" y="2965260"/>
            <a:ext cx="4148716" cy="461665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This story is then posted on Care Opinion in text form with a link to the BSL video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A2F9F-18B0-4B92-AA5D-E16894787541}"/>
              </a:ext>
            </a:extLst>
          </p:cNvPr>
          <p:cNvSpPr txBox="1"/>
          <p:nvPr/>
        </p:nvSpPr>
        <p:spPr>
          <a:xfrm>
            <a:off x="3899958" y="1470500"/>
            <a:ext cx="4148716" cy="461665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Care Opinion moderates the story and sends it to the Interpretation &amp; Translation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73EAF-F3D9-098B-0EB6-CEE9E5443BA3}"/>
              </a:ext>
            </a:extLst>
          </p:cNvPr>
          <p:cNvSpPr txBox="1"/>
          <p:nvPr/>
        </p:nvSpPr>
        <p:spPr>
          <a:xfrm>
            <a:off x="716207" y="3799275"/>
            <a:ext cx="41374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Care Opinion will send alerts to the Interpretation &amp; Translation Service if the story is about their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A773F-2166-5F6B-E3D9-3F3D9A0F97BC}"/>
              </a:ext>
            </a:extLst>
          </p:cNvPr>
          <p:cNvSpPr txBox="1"/>
          <p:nvPr/>
        </p:nvSpPr>
        <p:spPr>
          <a:xfrm>
            <a:off x="716207" y="4556586"/>
            <a:ext cx="41374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Interpretation &amp; Translation Service responds to the story in text form and includes a link to the BSL video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95965-3E88-8F7A-A746-1713A5C1319B}"/>
              </a:ext>
            </a:extLst>
          </p:cNvPr>
          <p:cNvSpPr txBox="1"/>
          <p:nvPr/>
        </p:nvSpPr>
        <p:spPr>
          <a:xfrm>
            <a:off x="6817921" y="3798709"/>
            <a:ext cx="43051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If the story is about other NHS Tayside services, Care Opinion publishes the story, sending alerts to relevant service and to the Interpretation &amp; Translation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58DDE-1B3A-A3AF-0917-9A3CA8B8A0D0}"/>
              </a:ext>
            </a:extLst>
          </p:cNvPr>
          <p:cNvSpPr txBox="1"/>
          <p:nvPr/>
        </p:nvSpPr>
        <p:spPr>
          <a:xfrm>
            <a:off x="6817921" y="4697790"/>
            <a:ext cx="43051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service responds to the story in text form which is moderated by Care Opinion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789E22-C695-EF84-0B71-249CD0405D8F}"/>
              </a:ext>
            </a:extLst>
          </p:cNvPr>
          <p:cNvSpPr txBox="1"/>
          <p:nvPr/>
        </p:nvSpPr>
        <p:spPr>
          <a:xfrm>
            <a:off x="6808927" y="5413013"/>
            <a:ext cx="43051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Interpretation &amp; Translation Service creates a BSL video of the service’s response and sends the video link to Care Opinion to post together with the text response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B1F48F7-33C9-AE7E-B286-F0FB8BF04578}"/>
              </a:ext>
            </a:extLst>
          </p:cNvPr>
          <p:cNvSpPr/>
          <p:nvPr/>
        </p:nvSpPr>
        <p:spPr>
          <a:xfrm>
            <a:off x="5870139" y="118108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44027E5-555B-4F17-93CB-D75602865EA4}"/>
              </a:ext>
            </a:extLst>
          </p:cNvPr>
          <p:cNvSpPr/>
          <p:nvPr/>
        </p:nvSpPr>
        <p:spPr>
          <a:xfrm>
            <a:off x="5880471" y="1902362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8EAD1DE-9D20-2E40-BF95-9DE29A7F695B}"/>
              </a:ext>
            </a:extLst>
          </p:cNvPr>
          <p:cNvSpPr/>
          <p:nvPr/>
        </p:nvSpPr>
        <p:spPr>
          <a:xfrm>
            <a:off x="5870139" y="2646426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4931DE6-DA55-F40C-F783-65FC2FE9610A}"/>
              </a:ext>
            </a:extLst>
          </p:cNvPr>
          <p:cNvSpPr/>
          <p:nvPr/>
        </p:nvSpPr>
        <p:spPr>
          <a:xfrm>
            <a:off x="2534030" y="353705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430C7EF-71E9-6316-C24A-5FB025124BE1}"/>
              </a:ext>
            </a:extLst>
          </p:cNvPr>
          <p:cNvSpPr/>
          <p:nvPr/>
        </p:nvSpPr>
        <p:spPr>
          <a:xfrm>
            <a:off x="8894844" y="3551639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53D94F-686E-368B-CBDE-988AB4A834BF}"/>
              </a:ext>
            </a:extLst>
          </p:cNvPr>
          <p:cNvCxnSpPr>
            <a:cxnSpLocks/>
          </p:cNvCxnSpPr>
          <p:nvPr/>
        </p:nvCxnSpPr>
        <p:spPr>
          <a:xfrm>
            <a:off x="2627874" y="3544455"/>
            <a:ext cx="6360814" cy="2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EE0878-0E39-2060-B61E-E46E007C2964}"/>
              </a:ext>
            </a:extLst>
          </p:cNvPr>
          <p:cNvCxnSpPr>
            <a:cxnSpLocks/>
          </p:cNvCxnSpPr>
          <p:nvPr/>
        </p:nvCxnSpPr>
        <p:spPr>
          <a:xfrm>
            <a:off x="5975909" y="3424848"/>
            <a:ext cx="0" cy="1267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Arrow: Down 3071">
            <a:extLst>
              <a:ext uri="{FF2B5EF4-FFF2-40B4-BE49-F238E27FC236}">
                <a16:creationId xmlns:a16="http://schemas.microsoft.com/office/drawing/2014/main" id="{578B9ADD-3108-F5F9-E82E-5D718CDEEA0E}"/>
              </a:ext>
            </a:extLst>
          </p:cNvPr>
          <p:cNvSpPr/>
          <p:nvPr/>
        </p:nvSpPr>
        <p:spPr>
          <a:xfrm>
            <a:off x="2534030" y="4260940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3" name="Arrow: Down 3072">
            <a:extLst>
              <a:ext uri="{FF2B5EF4-FFF2-40B4-BE49-F238E27FC236}">
                <a16:creationId xmlns:a16="http://schemas.microsoft.com/office/drawing/2014/main" id="{4D7B9765-4CEC-364D-2575-E084DC9BD527}"/>
              </a:ext>
            </a:extLst>
          </p:cNvPr>
          <p:cNvSpPr/>
          <p:nvPr/>
        </p:nvSpPr>
        <p:spPr>
          <a:xfrm>
            <a:off x="8894844" y="4412904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Arrow: Down 3074">
            <a:extLst>
              <a:ext uri="{FF2B5EF4-FFF2-40B4-BE49-F238E27FC236}">
                <a16:creationId xmlns:a16="http://schemas.microsoft.com/office/drawing/2014/main" id="{5300B5C9-AC97-4EFD-2EC7-CE57BE000117}"/>
              </a:ext>
            </a:extLst>
          </p:cNvPr>
          <p:cNvSpPr/>
          <p:nvPr/>
        </p:nvSpPr>
        <p:spPr>
          <a:xfrm>
            <a:off x="8894844" y="513170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Person Using Sign Language">
            <a:extLst>
              <a:ext uri="{FF2B5EF4-FFF2-40B4-BE49-F238E27FC236}">
                <a16:creationId xmlns:a16="http://schemas.microsoft.com/office/drawing/2014/main" id="{EA506864-A9FF-80A1-6120-E0286DE8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83" y="1184891"/>
            <a:ext cx="2312323" cy="16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3076">
            <a:extLst>
              <a:ext uri="{FF2B5EF4-FFF2-40B4-BE49-F238E27FC236}">
                <a16:creationId xmlns:a16="http://schemas.microsoft.com/office/drawing/2014/main" id="{B5A49825-7556-DF56-5F39-A8C1AC9536E3}"/>
              </a:ext>
            </a:extLst>
          </p:cNvPr>
          <p:cNvSpPr txBox="1"/>
          <p:nvPr/>
        </p:nvSpPr>
        <p:spPr>
          <a:xfrm>
            <a:off x="9202621" y="2033389"/>
            <a:ext cx="244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Moderation Training</a:t>
            </a:r>
          </a:p>
        </p:txBody>
      </p:sp>
      <p:pic>
        <p:nvPicPr>
          <p:cNvPr id="3079" name="Graphic 3078" descr="Old Key with solid fill">
            <a:extLst>
              <a:ext uri="{FF2B5EF4-FFF2-40B4-BE49-F238E27FC236}">
                <a16:creationId xmlns:a16="http://schemas.microsoft.com/office/drawing/2014/main" id="{4F95A3ED-27D9-53A2-A6EC-56C0CE20D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760" y="1245810"/>
            <a:ext cx="914400" cy="914400"/>
          </a:xfrm>
          <a:prstGeom prst="rect">
            <a:avLst/>
          </a:prstGeom>
        </p:spPr>
      </p:pic>
      <p:pic>
        <p:nvPicPr>
          <p:cNvPr id="3081" name="Graphic 3080" descr="Leaf outline">
            <a:extLst>
              <a:ext uri="{FF2B5EF4-FFF2-40B4-BE49-F238E27FC236}">
                <a16:creationId xmlns:a16="http://schemas.microsoft.com/office/drawing/2014/main" id="{3037DCF4-CD4F-C6E2-B217-8D238ED27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983" y="4735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34922-CF90-48C5-9F63-D9A7C14B2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>
            <a:extLst>
              <a:ext uri="{FF2B5EF4-FFF2-40B4-BE49-F238E27FC236}">
                <a16:creationId xmlns:a16="http://schemas.microsoft.com/office/drawing/2014/main" id="{505DA9A5-326F-40A5-9626-2A8F5463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576052" y="167148"/>
            <a:ext cx="6744929" cy="64696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7860C-1642-0809-4832-6D1E55EC1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58" y="317457"/>
            <a:ext cx="5040874" cy="6181666"/>
          </a:xfrm>
          <a:prstGeom prst="rect">
            <a:avLst/>
          </a:prstGeom>
        </p:spPr>
      </p:pic>
      <p:pic>
        <p:nvPicPr>
          <p:cNvPr id="5" name="Graphic 4" descr="Rainy scene outline">
            <a:extLst>
              <a:ext uri="{FF2B5EF4-FFF2-40B4-BE49-F238E27FC236}">
                <a16:creationId xmlns:a16="http://schemas.microsoft.com/office/drawing/2014/main" id="{5BC88BF4-FB53-3282-3A78-6EA01253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5893" y="5332863"/>
            <a:ext cx="914400" cy="914400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B7383-C874-0052-D5DF-469D09F3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5</a:t>
            </a:fld>
            <a:endParaRPr lang="en-GB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51849E7-FE42-FB9A-BD46-4775FBFD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9450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6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F168E-9D0E-A469-762C-1D43DC984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1" t="8537" r="3955" b="5764"/>
          <a:stretch/>
        </p:blipFill>
        <p:spPr>
          <a:xfrm>
            <a:off x="3677263" y="430413"/>
            <a:ext cx="5122607" cy="5997173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B1C218-CB63-77AE-D0BE-1CD8269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576052" y="167148"/>
            <a:ext cx="6744929" cy="64696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3" name="Graphic 2" descr="Rainy scene outline">
            <a:extLst>
              <a:ext uri="{FF2B5EF4-FFF2-40B4-BE49-F238E27FC236}">
                <a16:creationId xmlns:a16="http://schemas.microsoft.com/office/drawing/2014/main" id="{8A04354B-D01C-E1E9-9950-D0C7AE172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5893" y="5332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BD34E66-0FB8-8CE6-9296-7BD9EAAFB097}"/>
              </a:ext>
            </a:extLst>
          </p:cNvPr>
          <p:cNvSpPr/>
          <p:nvPr/>
        </p:nvSpPr>
        <p:spPr>
          <a:xfrm>
            <a:off x="5607235" y="1888832"/>
            <a:ext cx="997825" cy="102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59B475-732D-44FB-B00F-C69291D7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69"/>
            <a:ext cx="12191999" cy="534642"/>
          </a:xfrm>
        </p:spPr>
        <p:txBody>
          <a:bodyPr rtlCol="0">
            <a:no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Translation Workflow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E217A-0016-4592-AEF6-2EB65D40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EDE30-44C4-4E17-8D7B-08CF3393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EEAA0-FFCD-4F62-A33B-BD290E1A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C3F3D-C850-75AB-8D8F-411606DB7AE2}"/>
              </a:ext>
            </a:extLst>
          </p:cNvPr>
          <p:cNvSpPr txBox="1"/>
          <p:nvPr/>
        </p:nvSpPr>
        <p:spPr>
          <a:xfrm>
            <a:off x="3542902" y="688030"/>
            <a:ext cx="5106193" cy="276999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Author writes their story in their native language and submits to Care Opinion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A7B6E-839D-8AE0-4571-13DE491F02DA}"/>
              </a:ext>
            </a:extLst>
          </p:cNvPr>
          <p:cNvSpPr txBox="1"/>
          <p:nvPr/>
        </p:nvSpPr>
        <p:spPr>
          <a:xfrm>
            <a:off x="3542902" y="1927848"/>
            <a:ext cx="5106193" cy="276999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Interpretation &amp; Translation Service translates the text into 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14552-C7E3-E3BB-CCD3-36D516FDF4E9}"/>
              </a:ext>
            </a:extLst>
          </p:cNvPr>
          <p:cNvSpPr txBox="1"/>
          <p:nvPr/>
        </p:nvSpPr>
        <p:spPr>
          <a:xfrm>
            <a:off x="3542901" y="2966980"/>
            <a:ext cx="5106193" cy="461665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story is posted on Care Opinion in both English and the author’s native language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A2F9F-18B0-4B92-AA5D-E16894787541}"/>
              </a:ext>
            </a:extLst>
          </p:cNvPr>
          <p:cNvSpPr txBox="1"/>
          <p:nvPr/>
        </p:nvSpPr>
        <p:spPr>
          <a:xfrm>
            <a:off x="3542902" y="1186400"/>
            <a:ext cx="5106193" cy="461665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Care Opinion requests a translation from NHS Tayside’s Interpretation &amp; Translation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73EAF-F3D9-098B-0EB6-CEE9E5443BA3}"/>
              </a:ext>
            </a:extLst>
          </p:cNvPr>
          <p:cNvSpPr txBox="1"/>
          <p:nvPr/>
        </p:nvSpPr>
        <p:spPr>
          <a:xfrm>
            <a:off x="931279" y="3821180"/>
            <a:ext cx="41374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Care Opinion will send alerts to the Interpretation &amp; Translation Service if the story is about their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AA773F-2166-5F6B-E3D9-3F3D9A0F97BC}"/>
              </a:ext>
            </a:extLst>
          </p:cNvPr>
          <p:cNvSpPr txBox="1"/>
          <p:nvPr/>
        </p:nvSpPr>
        <p:spPr>
          <a:xfrm>
            <a:off x="931279" y="4578491"/>
            <a:ext cx="41374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Interpretation &amp; Translation Service responds to the story in both English and the author’s native language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95965-3E88-8F7A-A746-1713A5C1319B}"/>
              </a:ext>
            </a:extLst>
          </p:cNvPr>
          <p:cNvSpPr txBox="1"/>
          <p:nvPr/>
        </p:nvSpPr>
        <p:spPr>
          <a:xfrm>
            <a:off x="7200713" y="3820614"/>
            <a:ext cx="41374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If the story is about other NHS Tayside services , Care Opinion will publish the story, sending alerts to the relevant services as well as the Interpretation &amp; Translation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CFB05-085F-B417-FB0D-84C892EB6D01}"/>
              </a:ext>
            </a:extLst>
          </p:cNvPr>
          <p:cNvSpPr txBox="1"/>
          <p:nvPr/>
        </p:nvSpPr>
        <p:spPr>
          <a:xfrm>
            <a:off x="7200711" y="5426097"/>
            <a:ext cx="41374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Interpretation &amp; Translation Service is alerted when a response is published by the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58DDE-1B3A-A3AF-0917-9A3CA8B8A0D0}"/>
              </a:ext>
            </a:extLst>
          </p:cNvPr>
          <p:cNvSpPr txBox="1"/>
          <p:nvPr/>
        </p:nvSpPr>
        <p:spPr>
          <a:xfrm>
            <a:off x="7200711" y="4729323"/>
            <a:ext cx="41374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service responds to the story, which is then moderated by Care Opinion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789E22-C695-EF84-0B71-249CD0405D8F}"/>
              </a:ext>
            </a:extLst>
          </p:cNvPr>
          <p:cNvSpPr txBox="1"/>
          <p:nvPr/>
        </p:nvSpPr>
        <p:spPr>
          <a:xfrm>
            <a:off x="7200710" y="6144078"/>
            <a:ext cx="41374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Dubai" panose="020B0503030403030204" pitchFamily="34" charset="-78"/>
                <a:cs typeface="Dubai" panose="020B0503030403030204" pitchFamily="34" charset="-78"/>
              </a:rPr>
              <a:t>The Interpretation &amp; Translation Service posts their response in the author’s native language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B1F48F7-33C9-AE7E-B286-F0FB8BF04578}"/>
              </a:ext>
            </a:extLst>
          </p:cNvPr>
          <p:cNvSpPr/>
          <p:nvPr/>
        </p:nvSpPr>
        <p:spPr>
          <a:xfrm>
            <a:off x="6002154" y="939829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44027E5-555B-4F17-93CB-D75602865EA4}"/>
              </a:ext>
            </a:extLst>
          </p:cNvPr>
          <p:cNvSpPr/>
          <p:nvPr/>
        </p:nvSpPr>
        <p:spPr>
          <a:xfrm>
            <a:off x="6002154" y="1634688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4931DE6-DA55-F40C-F783-65FC2FE9610A}"/>
              </a:ext>
            </a:extLst>
          </p:cNvPr>
          <p:cNvSpPr/>
          <p:nvPr/>
        </p:nvSpPr>
        <p:spPr>
          <a:xfrm>
            <a:off x="2749102" y="3558962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430C7EF-71E9-6316-C24A-5FB025124BE1}"/>
              </a:ext>
            </a:extLst>
          </p:cNvPr>
          <p:cNvSpPr/>
          <p:nvPr/>
        </p:nvSpPr>
        <p:spPr>
          <a:xfrm>
            <a:off x="9109916" y="3573544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53D94F-686E-368B-CBDE-988AB4A834BF}"/>
              </a:ext>
            </a:extLst>
          </p:cNvPr>
          <p:cNvCxnSpPr>
            <a:cxnSpLocks/>
          </p:cNvCxnSpPr>
          <p:nvPr/>
        </p:nvCxnSpPr>
        <p:spPr>
          <a:xfrm>
            <a:off x="2842946" y="3566360"/>
            <a:ext cx="6360814" cy="22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EE0878-0E39-2060-B61E-E46E007C2964}"/>
              </a:ext>
            </a:extLst>
          </p:cNvPr>
          <p:cNvCxnSpPr>
            <a:cxnSpLocks/>
          </p:cNvCxnSpPr>
          <p:nvPr/>
        </p:nvCxnSpPr>
        <p:spPr>
          <a:xfrm>
            <a:off x="6129124" y="3446753"/>
            <a:ext cx="0" cy="1267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Arrow: Down 3071">
            <a:extLst>
              <a:ext uri="{FF2B5EF4-FFF2-40B4-BE49-F238E27FC236}">
                <a16:creationId xmlns:a16="http://schemas.microsoft.com/office/drawing/2014/main" id="{578B9ADD-3108-F5F9-E82E-5D718CDEEA0E}"/>
              </a:ext>
            </a:extLst>
          </p:cNvPr>
          <p:cNvSpPr/>
          <p:nvPr/>
        </p:nvSpPr>
        <p:spPr>
          <a:xfrm>
            <a:off x="2749102" y="4282845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3" name="Arrow: Down 3072">
            <a:extLst>
              <a:ext uri="{FF2B5EF4-FFF2-40B4-BE49-F238E27FC236}">
                <a16:creationId xmlns:a16="http://schemas.microsoft.com/office/drawing/2014/main" id="{4D7B9765-4CEC-364D-2575-E084DC9BD527}"/>
              </a:ext>
            </a:extLst>
          </p:cNvPr>
          <p:cNvSpPr/>
          <p:nvPr/>
        </p:nvSpPr>
        <p:spPr>
          <a:xfrm>
            <a:off x="9109916" y="444994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Arrow: Down 3074">
            <a:extLst>
              <a:ext uri="{FF2B5EF4-FFF2-40B4-BE49-F238E27FC236}">
                <a16:creationId xmlns:a16="http://schemas.microsoft.com/office/drawing/2014/main" id="{5300B5C9-AC97-4EFD-2EC7-CE57BE000117}"/>
              </a:ext>
            </a:extLst>
          </p:cNvPr>
          <p:cNvSpPr/>
          <p:nvPr/>
        </p:nvSpPr>
        <p:spPr>
          <a:xfrm>
            <a:off x="9109916" y="514943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6" name="Arrow: Down 3075">
            <a:extLst>
              <a:ext uri="{FF2B5EF4-FFF2-40B4-BE49-F238E27FC236}">
                <a16:creationId xmlns:a16="http://schemas.microsoft.com/office/drawing/2014/main" id="{D824CC22-68E4-35F7-05CC-8E735776630C}"/>
              </a:ext>
            </a:extLst>
          </p:cNvPr>
          <p:cNvSpPr/>
          <p:nvPr/>
        </p:nvSpPr>
        <p:spPr>
          <a:xfrm>
            <a:off x="9109916" y="5877590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A0EC1-287C-627A-31C7-A06937580265}"/>
              </a:ext>
            </a:extLst>
          </p:cNvPr>
          <p:cNvSpPr txBox="1"/>
          <p:nvPr/>
        </p:nvSpPr>
        <p:spPr>
          <a:xfrm>
            <a:off x="4209188" y="2451917"/>
            <a:ext cx="3773620" cy="276999"/>
          </a:xfrm>
          <a:prstGeom prst="rect">
            <a:avLst/>
          </a:prstGeom>
          <a:solidFill>
            <a:srgbClr val="EEC4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Care Opinion moderates the English version of the text</a:t>
            </a:r>
          </a:p>
        </p:txBody>
      </p:sp>
      <p:pic>
        <p:nvPicPr>
          <p:cNvPr id="2050" name="Picture 2" descr="Image result for world flags">
            <a:extLst>
              <a:ext uri="{FF2B5EF4-FFF2-40B4-BE49-F238E27FC236}">
                <a16:creationId xmlns:a16="http://schemas.microsoft.com/office/drawing/2014/main" id="{03FF27AF-7F70-1D3A-E193-5C85EC21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09" y="829439"/>
            <a:ext cx="2836915" cy="1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Leaf with solid fill">
            <a:extLst>
              <a:ext uri="{FF2B5EF4-FFF2-40B4-BE49-F238E27FC236}">
                <a16:creationId xmlns:a16="http://schemas.microsoft.com/office/drawing/2014/main" id="{B67B0C6C-FF51-DE26-F8CE-8952CB01A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874" y="5515405"/>
            <a:ext cx="914400" cy="91440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F97B3701-AA38-0935-6A84-2CBAC8E62ECA}"/>
              </a:ext>
            </a:extLst>
          </p:cNvPr>
          <p:cNvSpPr/>
          <p:nvPr/>
        </p:nvSpPr>
        <p:spPr>
          <a:xfrm>
            <a:off x="6023353" y="2723627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8EAD1DE-9D20-2E40-BF95-9DE29A7F695B}"/>
              </a:ext>
            </a:extLst>
          </p:cNvPr>
          <p:cNvSpPr/>
          <p:nvPr/>
        </p:nvSpPr>
        <p:spPr>
          <a:xfrm>
            <a:off x="6003065" y="2182669"/>
            <a:ext cx="187688" cy="3039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D90B3A-8A57-9563-C79F-81B5B4897B22}"/>
              </a:ext>
            </a:extLst>
          </p:cNvPr>
          <p:cNvSpPr txBox="1"/>
          <p:nvPr/>
        </p:nvSpPr>
        <p:spPr>
          <a:xfrm>
            <a:off x="9322710" y="2122272"/>
            <a:ext cx="244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ubai" panose="020B0503030403030204" pitchFamily="34" charset="-78"/>
                <a:cs typeface="Dubai" panose="020B0503030403030204" pitchFamily="34" charset="-78"/>
              </a:rPr>
              <a:t>Moderation Training</a:t>
            </a:r>
          </a:p>
        </p:txBody>
      </p:sp>
      <p:pic>
        <p:nvPicPr>
          <p:cNvPr id="26" name="Graphic 25" descr="Old Key with solid fill">
            <a:extLst>
              <a:ext uri="{FF2B5EF4-FFF2-40B4-BE49-F238E27FC236}">
                <a16:creationId xmlns:a16="http://schemas.microsoft.com/office/drawing/2014/main" id="{28886E43-102D-9255-8461-0B25295B9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9849" y="13346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673" y="1089025"/>
            <a:ext cx="5966402" cy="1532951"/>
          </a:xfrm>
        </p:spPr>
        <p:txBody>
          <a:bodyPr rtlCol="0">
            <a:normAutofit/>
          </a:bodyPr>
          <a:lstStyle/>
          <a:p>
            <a:r>
              <a:rPr lang="en-GB" sz="4000" dirty="0">
                <a:latin typeface="Dubai" panose="020B0503030403030204" pitchFamily="34" charset="-78"/>
                <a:cs typeface="Dubai" panose="020B0503030403030204" pitchFamily="34" charset="-78"/>
              </a:rPr>
              <a:t>VOLUNTEERS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248000"/>
            <a:ext cx="5252027" cy="1520975"/>
          </a:xfrm>
        </p:spPr>
        <p:txBody>
          <a:bodyPr rtlCol="0">
            <a:normAutofit/>
          </a:bodyPr>
          <a:lstStyle/>
          <a:p>
            <a:pPr rtl="0"/>
            <a:r>
              <a:rPr lang="en-GB" sz="2500" i="0" dirty="0">
                <a:latin typeface="Dubai" panose="020B0503030403030204" pitchFamily="34" charset="-78"/>
                <a:cs typeface="Dubai" panose="020B0503030403030204" pitchFamily="34" charset="-78"/>
              </a:rPr>
              <a:t>NHS Tayside Volunteers Service</a:t>
            </a:r>
          </a:p>
        </p:txBody>
      </p:sp>
      <p:pic>
        <p:nvPicPr>
          <p:cNvPr id="3074" name="Picture 2" descr="Image result for volunteer healthcare">
            <a:extLst>
              <a:ext uri="{FF2B5EF4-FFF2-40B4-BE49-F238E27FC236}">
                <a16:creationId xmlns:a16="http://schemas.microsoft.com/office/drawing/2014/main" id="{8B5A0394-053A-BE3D-BDEB-2348A20F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644" y="0"/>
            <a:ext cx="3860356" cy="27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9">
            <a:extLst>
              <a:ext uri="{FF2B5EF4-FFF2-40B4-BE49-F238E27FC236}">
                <a16:creationId xmlns:a16="http://schemas.microsoft.com/office/drawing/2014/main" id="{8D575C71-05CD-AA12-061A-13F3D4AF2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4962" y="5383530"/>
            <a:ext cx="941844" cy="10490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8" name="Picture 6" descr="Image result for hospital helper">
            <a:extLst>
              <a:ext uri="{FF2B5EF4-FFF2-40B4-BE49-F238E27FC236}">
                <a16:creationId xmlns:a16="http://schemas.microsoft.com/office/drawing/2014/main" id="{0BF60C39-9F64-7346-80C6-C350FB65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645" y="4055886"/>
            <a:ext cx="3860356" cy="27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lley good show Irene | News | News &amp; Media | The Royal Free">
            <a:extLst>
              <a:ext uri="{FF2B5EF4-FFF2-40B4-BE49-F238E27FC236}">
                <a16:creationId xmlns:a16="http://schemas.microsoft.com/office/drawing/2014/main" id="{B4EDD077-27B0-07BE-AA97-538C5B34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448" y="2093969"/>
            <a:ext cx="3419508" cy="29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2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06BE9-10E9-4447-BBE7-1395691F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r>
              <a:rPr lang="en-GB" dirty="0"/>
              <a:t>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60D8-E10D-4769-B73C-0211655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GB" smtClean="0"/>
              <a:pPr lvl="0" rtl="0"/>
              <a:t>9</a:t>
            </a:fld>
            <a:endParaRPr lang="en-GB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B1C218-CB63-77AE-D0BE-1CD8269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58240" y="610736"/>
            <a:ext cx="9899904" cy="56365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484F9-4946-E483-6291-55D4456A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46" y="914049"/>
            <a:ext cx="9192908" cy="5029902"/>
          </a:xfrm>
          <a:prstGeom prst="rect">
            <a:avLst/>
          </a:prstGeom>
        </p:spPr>
      </p:pic>
      <p:pic>
        <p:nvPicPr>
          <p:cNvPr id="9" name="Graphic 8" descr="Leaf outline">
            <a:extLst>
              <a:ext uri="{FF2B5EF4-FFF2-40B4-BE49-F238E27FC236}">
                <a16:creationId xmlns:a16="http://schemas.microsoft.com/office/drawing/2014/main" id="{3CFCBCE9-B0D5-2513-CCFB-574EAD4FA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38" y="2679192"/>
            <a:ext cx="914400" cy="914400"/>
          </a:xfrm>
          <a:prstGeom prst="rect">
            <a:avLst/>
          </a:prstGeom>
        </p:spPr>
      </p:pic>
      <p:pic>
        <p:nvPicPr>
          <p:cNvPr id="10" name="Graphic 9" descr="Leaf outline">
            <a:extLst>
              <a:ext uri="{FF2B5EF4-FFF2-40B4-BE49-F238E27FC236}">
                <a16:creationId xmlns:a16="http://schemas.microsoft.com/office/drawing/2014/main" id="{6CCE9EAC-CF28-DFC0-68F1-CADA40F03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892" y="2971799"/>
            <a:ext cx="914400" cy="9144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27E7F5-46BD-9F56-979B-2FE8FA779A20}"/>
              </a:ext>
            </a:extLst>
          </p:cNvPr>
          <p:cNvSpPr/>
          <p:nvPr/>
        </p:nvSpPr>
        <p:spPr>
          <a:xfrm>
            <a:off x="8314909" y="3776472"/>
            <a:ext cx="1950720" cy="19903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87F1856-DBCA-FE1A-B9E8-A1D7C6A2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en-GB" dirty="0"/>
              <a:t>SELDOM HEARD VOICES</a:t>
            </a:r>
          </a:p>
        </p:txBody>
      </p:sp>
    </p:spTree>
    <p:extLst>
      <p:ext uri="{BB962C8B-B14F-4D97-AF65-F5344CB8AC3E}">
        <p14:creationId xmlns:p14="http://schemas.microsoft.com/office/powerpoint/2010/main" val="347986045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655_TF22339732_Win32" id="{DB5F578D-5F59-4365-BBB4-095905F269C5}" vid="{7EBE2C52-94DE-472F-906F-5EDEC2B984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7" ma:contentTypeDescription="Create a new document." ma:contentTypeScope="" ma:versionID="312067d04c8302bc7fa4b41c4ea75b0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cef40fa8ffc7cfe877bb44193c358bfc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MediaServiceKeyPoints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B2449D-76E5-4186-BA4E-78E0266D8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E641D-7EAD-42C7-B485-51C6E5FD9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821E8-E699-48D2-B7C9-D9830F740602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b480776-5128-43a3-b677-12ebb2d77427"/>
    <ds:schemaRef ds:uri="f47fa861-369f-4035-a868-dd727a8f1ebe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Leaf design</Template>
  <TotalTime>938</TotalTime>
  <Words>638</Words>
  <Application>Microsoft Macintosh PowerPoint</Application>
  <PresentationFormat>Widescreen</PresentationFormat>
  <Paragraphs>164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 Extra Light</vt:lpstr>
      <vt:lpstr>Arial</vt:lpstr>
      <vt:lpstr>Avenir Next LT Pro Light</vt:lpstr>
      <vt:lpstr>Calibri</vt:lpstr>
      <vt:lpstr>Dubai</vt:lpstr>
      <vt:lpstr>Rockwell Nova Light</vt:lpstr>
      <vt:lpstr>Wingdings</vt:lpstr>
      <vt:lpstr>LeafVTI</vt:lpstr>
      <vt:lpstr>SELDOM HEARD VOICES</vt:lpstr>
      <vt:lpstr>CONTENT</vt:lpstr>
      <vt:lpstr>Bsl &amp; TRANSLATION</vt:lpstr>
      <vt:lpstr>BSL Workflow</vt:lpstr>
      <vt:lpstr>PowerPoint Presentation</vt:lpstr>
      <vt:lpstr>PowerPoint Presentation</vt:lpstr>
      <vt:lpstr>Translation Workflow</vt:lpstr>
      <vt:lpstr>VOLUNTEERS</vt:lpstr>
      <vt:lpstr>PowerPoint Presentation</vt:lpstr>
      <vt:lpstr>VOLUNTEERS</vt:lpstr>
      <vt:lpstr>PICTURE TILES</vt:lpstr>
      <vt:lpstr>PICTURE TILES</vt:lpstr>
      <vt:lpstr>CARERS</vt:lpstr>
      <vt:lpstr>PowerPoint Presentation</vt:lpstr>
      <vt:lpstr>CARERS</vt:lpstr>
      <vt:lpstr>CHILDREN AND TEENS</vt:lpstr>
      <vt:lpstr>PowerPoint Presentation</vt:lpstr>
      <vt:lpstr>CHILDREN AND YOUNG PEOPLE’S STORIES</vt:lpstr>
      <vt:lpstr>RURAL COMMUNITIES</vt:lpstr>
      <vt:lpstr>PowerPoint Presentation</vt:lpstr>
      <vt:lpstr>WHAT’S NEXT?</vt:lpstr>
      <vt:lpstr>PowerPoint Presentation</vt:lpstr>
      <vt:lpstr>NEXT STEPS</vt:lpstr>
      <vt:lpstr>Thank you</vt:lpstr>
    </vt:vector>
  </TitlesOfParts>
  <Company>NHS Tayside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UNHEARD VOICES</dc:title>
  <dc:creator>Victoria Sullivan</dc:creator>
  <cp:lastModifiedBy>Fraser Gilmore</cp:lastModifiedBy>
  <cp:revision>18</cp:revision>
  <dcterms:created xsi:type="dcterms:W3CDTF">2023-11-09T16:28:25Z</dcterms:created>
  <dcterms:modified xsi:type="dcterms:W3CDTF">2023-11-24T16:09:57Z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