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64" r:id="rId5"/>
    <p:sldId id="265" r:id="rId6"/>
    <p:sldId id="269" r:id="rId7"/>
    <p:sldId id="261" r:id="rId8"/>
    <p:sldId id="262" r:id="rId9"/>
    <p:sldId id="270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489D7A-D237-40FC-9F11-703B519964C4}" v="5" dt="2019-07-22T21:03:19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86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nro" userId="1ad2e850bc443176" providerId="LiveId" clId="{2C489D7A-D237-40FC-9F11-703B519964C4}"/>
    <pc:docChg chg="custSel delSld modSld">
      <pc:chgData name="James Munro" userId="1ad2e850bc443176" providerId="LiveId" clId="{2C489D7A-D237-40FC-9F11-703B519964C4}" dt="2019-07-22T21:04:12.369" v="117" actId="478"/>
      <pc:docMkLst>
        <pc:docMk/>
      </pc:docMkLst>
      <pc:sldChg chg="del">
        <pc:chgData name="James Munro" userId="1ad2e850bc443176" providerId="LiveId" clId="{2C489D7A-D237-40FC-9F11-703B519964C4}" dt="2019-07-22T21:01:06.449" v="0" actId="2696"/>
        <pc:sldMkLst>
          <pc:docMk/>
          <pc:sldMk cId="986406549" sldId="257"/>
        </pc:sldMkLst>
      </pc:sldChg>
      <pc:sldChg chg="delSp">
        <pc:chgData name="James Munro" userId="1ad2e850bc443176" providerId="LiveId" clId="{2C489D7A-D237-40FC-9F11-703B519964C4}" dt="2019-07-22T21:01:59.739" v="9" actId="478"/>
        <pc:sldMkLst>
          <pc:docMk/>
          <pc:sldMk cId="2977142662" sldId="261"/>
        </pc:sldMkLst>
        <pc:picChg chg="del">
          <ac:chgData name="James Munro" userId="1ad2e850bc443176" providerId="LiveId" clId="{2C489D7A-D237-40FC-9F11-703B519964C4}" dt="2019-07-22T21:01:59.739" v="9" actId="478"/>
          <ac:picMkLst>
            <pc:docMk/>
            <pc:sldMk cId="2977142662" sldId="261"/>
            <ac:picMk id="8" creationId="{00000000-0000-0000-0000-000000000000}"/>
          </ac:picMkLst>
        </pc:picChg>
      </pc:sldChg>
      <pc:sldChg chg="delSp delAnim">
        <pc:chgData name="James Munro" userId="1ad2e850bc443176" providerId="LiveId" clId="{2C489D7A-D237-40FC-9F11-703B519964C4}" dt="2019-07-22T21:02:07.228" v="12" actId="478"/>
        <pc:sldMkLst>
          <pc:docMk/>
          <pc:sldMk cId="3190175504" sldId="262"/>
        </pc:sldMkLst>
        <pc:picChg chg="del">
          <ac:chgData name="James Munro" userId="1ad2e850bc443176" providerId="LiveId" clId="{2C489D7A-D237-40FC-9F11-703B519964C4}" dt="2019-07-22T21:02:07.228" v="12" actId="478"/>
          <ac:picMkLst>
            <pc:docMk/>
            <pc:sldMk cId="3190175504" sldId="262"/>
            <ac:picMk id="8" creationId="{00000000-0000-0000-0000-000000000000}"/>
          </ac:picMkLst>
        </pc:picChg>
        <pc:picChg chg="del">
          <ac:chgData name="James Munro" userId="1ad2e850bc443176" providerId="LiveId" clId="{2C489D7A-D237-40FC-9F11-703B519964C4}" dt="2019-07-22T21:02:04.813" v="10" actId="478"/>
          <ac:picMkLst>
            <pc:docMk/>
            <pc:sldMk cId="3190175504" sldId="262"/>
            <ac:picMk id="9" creationId="{00000000-0000-0000-0000-000000000000}"/>
          </ac:picMkLst>
        </pc:picChg>
        <pc:picChg chg="del">
          <ac:chgData name="James Munro" userId="1ad2e850bc443176" providerId="LiveId" clId="{2C489D7A-D237-40FC-9F11-703B519964C4}" dt="2019-07-22T21:02:06.011" v="11" actId="478"/>
          <ac:picMkLst>
            <pc:docMk/>
            <pc:sldMk cId="3190175504" sldId="262"/>
            <ac:picMk id="10" creationId="{00000000-0000-0000-0000-000000000000}"/>
          </ac:picMkLst>
        </pc:picChg>
      </pc:sldChg>
      <pc:sldChg chg="delSp modSp">
        <pc:chgData name="James Munro" userId="1ad2e850bc443176" providerId="LiveId" clId="{2C489D7A-D237-40FC-9F11-703B519964C4}" dt="2019-07-22T21:02:28.405" v="51" actId="1035"/>
        <pc:sldMkLst>
          <pc:docMk/>
          <pc:sldMk cId="30343003" sldId="263"/>
        </pc:sldMkLst>
        <pc:spChg chg="mod">
          <ac:chgData name="James Munro" userId="1ad2e850bc443176" providerId="LiveId" clId="{2C489D7A-D237-40FC-9F11-703B519964C4}" dt="2019-07-22T21:02:28.405" v="51" actId="1035"/>
          <ac:spMkLst>
            <pc:docMk/>
            <pc:sldMk cId="30343003" sldId="263"/>
            <ac:spMk id="2" creationId="{00000000-0000-0000-0000-000000000000}"/>
          </ac:spMkLst>
        </pc:spChg>
        <pc:picChg chg="del">
          <ac:chgData name="James Munro" userId="1ad2e850bc443176" providerId="LiveId" clId="{2C489D7A-D237-40FC-9F11-703B519964C4}" dt="2019-07-22T21:02:21.289" v="13" actId="478"/>
          <ac:picMkLst>
            <pc:docMk/>
            <pc:sldMk cId="30343003" sldId="263"/>
            <ac:picMk id="2050" creationId="{00000000-0000-0000-0000-000000000000}"/>
          </ac:picMkLst>
        </pc:picChg>
      </pc:sldChg>
      <pc:sldChg chg="delSp">
        <pc:chgData name="James Munro" userId="1ad2e850bc443176" providerId="LiveId" clId="{2C489D7A-D237-40FC-9F11-703B519964C4}" dt="2019-07-22T21:01:40.561" v="5" actId="478"/>
        <pc:sldMkLst>
          <pc:docMk/>
          <pc:sldMk cId="2075841407" sldId="264"/>
        </pc:sldMkLst>
        <pc:picChg chg="del">
          <ac:chgData name="James Munro" userId="1ad2e850bc443176" providerId="LiveId" clId="{2C489D7A-D237-40FC-9F11-703B519964C4}" dt="2019-07-22T21:01:40.561" v="5" actId="478"/>
          <ac:picMkLst>
            <pc:docMk/>
            <pc:sldMk cId="2075841407" sldId="264"/>
            <ac:picMk id="7" creationId="{00000000-0000-0000-0000-000000000000}"/>
          </ac:picMkLst>
        </pc:picChg>
      </pc:sldChg>
      <pc:sldChg chg="delSp">
        <pc:chgData name="James Munro" userId="1ad2e850bc443176" providerId="LiveId" clId="{2C489D7A-D237-40FC-9F11-703B519964C4}" dt="2019-07-22T21:01:46.458" v="6" actId="478"/>
        <pc:sldMkLst>
          <pc:docMk/>
          <pc:sldMk cId="3890515588" sldId="265"/>
        </pc:sldMkLst>
        <pc:picChg chg="del">
          <ac:chgData name="James Munro" userId="1ad2e850bc443176" providerId="LiveId" clId="{2C489D7A-D237-40FC-9F11-703B519964C4}" dt="2019-07-22T21:01:46.458" v="6" actId="478"/>
          <ac:picMkLst>
            <pc:docMk/>
            <pc:sldMk cId="3890515588" sldId="265"/>
            <ac:picMk id="15" creationId="{00000000-0000-0000-0000-000000000000}"/>
          </ac:picMkLst>
        </pc:picChg>
      </pc:sldChg>
      <pc:sldChg chg="delSp delAnim">
        <pc:chgData name="James Munro" userId="1ad2e850bc443176" providerId="LiveId" clId="{2C489D7A-D237-40FC-9F11-703B519964C4}" dt="2019-07-22T21:03:51.725" v="115" actId="478"/>
        <pc:sldMkLst>
          <pc:docMk/>
          <pc:sldMk cId="2837452783" sldId="267"/>
        </pc:sldMkLst>
        <pc:spChg chg="del">
          <ac:chgData name="James Munro" userId="1ad2e850bc443176" providerId="LiveId" clId="{2C489D7A-D237-40FC-9F11-703B519964C4}" dt="2019-07-22T21:01:18.592" v="3" actId="478"/>
          <ac:spMkLst>
            <pc:docMk/>
            <pc:sldMk cId="2837452783" sldId="267"/>
            <ac:spMk id="10" creationId="{00000000-0000-0000-0000-000000000000}"/>
          </ac:spMkLst>
        </pc:spChg>
        <pc:spChg chg="topLvl">
          <ac:chgData name="James Munro" userId="1ad2e850bc443176" providerId="LiveId" clId="{2C489D7A-D237-40FC-9F11-703B519964C4}" dt="2019-07-22T21:03:51.725" v="115" actId="478"/>
          <ac:spMkLst>
            <pc:docMk/>
            <pc:sldMk cId="2837452783" sldId="267"/>
            <ac:spMk id="12" creationId="{00000000-0000-0000-0000-000000000000}"/>
          </ac:spMkLst>
        </pc:spChg>
        <pc:grpChg chg="del">
          <ac:chgData name="James Munro" userId="1ad2e850bc443176" providerId="LiveId" clId="{2C489D7A-D237-40FC-9F11-703B519964C4}" dt="2019-07-22T21:03:51.725" v="115" actId="478"/>
          <ac:grpSpMkLst>
            <pc:docMk/>
            <pc:sldMk cId="2837452783" sldId="267"/>
            <ac:grpSpMk id="15" creationId="{00000000-0000-0000-0000-000000000000}"/>
          </ac:grpSpMkLst>
        </pc:grpChg>
        <pc:picChg chg="del">
          <ac:chgData name="James Munro" userId="1ad2e850bc443176" providerId="LiveId" clId="{2C489D7A-D237-40FC-9F11-703B519964C4}" dt="2019-07-22T21:01:19.415" v="4" actId="478"/>
          <ac:picMkLst>
            <pc:docMk/>
            <pc:sldMk cId="2837452783" sldId="267"/>
            <ac:picMk id="8" creationId="{00000000-0000-0000-0000-000000000000}"/>
          </ac:picMkLst>
        </pc:picChg>
        <pc:picChg chg="del">
          <ac:chgData name="James Munro" userId="1ad2e850bc443176" providerId="LiveId" clId="{2C489D7A-D237-40FC-9F11-703B519964C4}" dt="2019-07-22T21:01:16.419" v="2" actId="478"/>
          <ac:picMkLst>
            <pc:docMk/>
            <pc:sldMk cId="2837452783" sldId="267"/>
            <ac:picMk id="9" creationId="{00000000-0000-0000-0000-000000000000}"/>
          </ac:picMkLst>
        </pc:picChg>
        <pc:picChg chg="del">
          <ac:chgData name="James Munro" userId="1ad2e850bc443176" providerId="LiveId" clId="{2C489D7A-D237-40FC-9F11-703B519964C4}" dt="2019-07-22T21:01:13.806" v="1" actId="478"/>
          <ac:picMkLst>
            <pc:docMk/>
            <pc:sldMk cId="2837452783" sldId="267"/>
            <ac:picMk id="11" creationId="{00000000-0000-0000-0000-000000000000}"/>
          </ac:picMkLst>
        </pc:picChg>
        <pc:picChg chg="del topLvl">
          <ac:chgData name="James Munro" userId="1ad2e850bc443176" providerId="LiveId" clId="{2C489D7A-D237-40FC-9F11-703B519964C4}" dt="2019-07-22T21:03:51.725" v="115" actId="478"/>
          <ac:picMkLst>
            <pc:docMk/>
            <pc:sldMk cId="2837452783" sldId="267"/>
            <ac:picMk id="13" creationId="{00000000-0000-0000-0000-000000000000}"/>
          </ac:picMkLst>
        </pc:picChg>
      </pc:sldChg>
      <pc:sldChg chg="delSp delAnim">
        <pc:chgData name="James Munro" userId="1ad2e850bc443176" providerId="LiveId" clId="{2C489D7A-D237-40FC-9F11-703B519964C4}" dt="2019-07-22T21:04:12.369" v="117" actId="478"/>
        <pc:sldMkLst>
          <pc:docMk/>
          <pc:sldMk cId="786258958" sldId="268"/>
        </pc:sldMkLst>
        <pc:spChg chg="del">
          <ac:chgData name="James Munro" userId="1ad2e850bc443176" providerId="LiveId" clId="{2C489D7A-D237-40FC-9F11-703B519964C4}" dt="2019-07-22T21:04:12.369" v="117" actId="478"/>
          <ac:spMkLst>
            <pc:docMk/>
            <pc:sldMk cId="786258958" sldId="268"/>
            <ac:spMk id="19" creationId="{00000000-0000-0000-0000-000000000000}"/>
          </ac:spMkLst>
        </pc:spChg>
        <pc:picChg chg="del">
          <ac:chgData name="James Munro" userId="1ad2e850bc443176" providerId="LiveId" clId="{2C489D7A-D237-40FC-9F11-703B519964C4}" dt="2019-07-22T21:04:11.044" v="116" actId="478"/>
          <ac:picMkLst>
            <pc:docMk/>
            <pc:sldMk cId="786258958" sldId="268"/>
            <ac:picMk id="20" creationId="{00000000-0000-0000-0000-000000000000}"/>
          </ac:picMkLst>
        </pc:picChg>
      </pc:sldChg>
      <pc:sldChg chg="delSp delAnim">
        <pc:chgData name="James Munro" userId="1ad2e850bc443176" providerId="LiveId" clId="{2C489D7A-D237-40FC-9F11-703B519964C4}" dt="2019-07-22T21:01:53.779" v="8" actId="478"/>
        <pc:sldMkLst>
          <pc:docMk/>
          <pc:sldMk cId="245731853" sldId="269"/>
        </pc:sldMkLst>
        <pc:picChg chg="del">
          <ac:chgData name="James Munro" userId="1ad2e850bc443176" providerId="LiveId" clId="{2C489D7A-D237-40FC-9F11-703B519964C4}" dt="2019-07-22T21:01:53.779" v="8" actId="478"/>
          <ac:picMkLst>
            <pc:docMk/>
            <pc:sldMk cId="245731853" sldId="269"/>
            <ac:picMk id="10" creationId="{00000000-0000-0000-0000-000000000000}"/>
          </ac:picMkLst>
        </pc:picChg>
        <pc:picChg chg="del">
          <ac:chgData name="James Munro" userId="1ad2e850bc443176" providerId="LiveId" clId="{2C489D7A-D237-40FC-9F11-703B519964C4}" dt="2019-07-22T21:01:51.098" v="7" actId="478"/>
          <ac:picMkLst>
            <pc:docMk/>
            <pc:sldMk cId="245731853" sldId="269"/>
            <ac:picMk id="13" creationId="{00000000-0000-0000-0000-000000000000}"/>
          </ac:picMkLst>
        </pc:picChg>
      </pc:sldChg>
      <pc:sldChg chg="delSp modSp delAnim modAnim">
        <pc:chgData name="James Munro" userId="1ad2e850bc443176" providerId="LiveId" clId="{2C489D7A-D237-40FC-9F11-703B519964C4}" dt="2019-07-22T21:03:39.285" v="114" actId="1035"/>
        <pc:sldMkLst>
          <pc:docMk/>
          <pc:sldMk cId="3455229563" sldId="270"/>
        </pc:sldMkLst>
        <pc:spChg chg="mod">
          <ac:chgData name="James Munro" userId="1ad2e850bc443176" providerId="LiveId" clId="{2C489D7A-D237-40FC-9F11-703B519964C4}" dt="2019-07-22T21:03:39.285" v="114" actId="1035"/>
          <ac:spMkLst>
            <pc:docMk/>
            <pc:sldMk cId="3455229563" sldId="270"/>
            <ac:spMk id="5" creationId="{00000000-0000-0000-0000-000000000000}"/>
          </ac:spMkLst>
        </pc:spChg>
        <pc:spChg chg="mod">
          <ac:chgData name="James Munro" userId="1ad2e850bc443176" providerId="LiveId" clId="{2C489D7A-D237-40FC-9F11-703B519964C4}" dt="2019-07-22T21:03:05.169" v="58" actId="14100"/>
          <ac:spMkLst>
            <pc:docMk/>
            <pc:sldMk cId="3455229563" sldId="270"/>
            <ac:spMk id="11" creationId="{00000000-0000-0000-0000-000000000000}"/>
          </ac:spMkLst>
        </pc:spChg>
        <pc:spChg chg="mod">
          <ac:chgData name="James Munro" userId="1ad2e850bc443176" providerId="LiveId" clId="{2C489D7A-D237-40FC-9F11-703B519964C4}" dt="2019-07-22T21:03:10.263" v="59" actId="14100"/>
          <ac:spMkLst>
            <pc:docMk/>
            <pc:sldMk cId="3455229563" sldId="270"/>
            <ac:spMk id="15" creationId="{00000000-0000-0000-0000-000000000000}"/>
          </ac:spMkLst>
        </pc:spChg>
        <pc:spChg chg="mod">
          <ac:chgData name="James Munro" userId="1ad2e850bc443176" providerId="LiveId" clId="{2C489D7A-D237-40FC-9F11-703B519964C4}" dt="2019-07-22T21:03:19.014" v="63" actId="20577"/>
          <ac:spMkLst>
            <pc:docMk/>
            <pc:sldMk cId="3455229563" sldId="270"/>
            <ac:spMk id="17" creationId="{00000000-0000-0000-0000-000000000000}"/>
          </ac:spMkLst>
        </pc:spChg>
        <pc:spChg chg="mod">
          <ac:chgData name="James Munro" userId="1ad2e850bc443176" providerId="LiveId" clId="{2C489D7A-D237-40FC-9F11-703B519964C4}" dt="2019-07-22T21:03:31.596" v="77" actId="1035"/>
          <ac:spMkLst>
            <pc:docMk/>
            <pc:sldMk cId="3455229563" sldId="270"/>
            <ac:spMk id="22" creationId="{00000000-0000-0000-0000-000000000000}"/>
          </ac:spMkLst>
        </pc:spChg>
        <pc:grpChg chg="del mod">
          <ac:chgData name="James Munro" userId="1ad2e850bc443176" providerId="LiveId" clId="{2C489D7A-D237-40FC-9F11-703B519964C4}" dt="2019-07-22T21:02:45.003" v="52" actId="478"/>
          <ac:grpSpMkLst>
            <pc:docMk/>
            <pc:sldMk cId="3455229563" sldId="270"/>
            <ac:grpSpMk id="23" creationId="{00000000-0000-0000-0000-000000000000}"/>
          </ac:grpSpMkLst>
        </pc:grpChg>
        <pc:picChg chg="del">
          <ac:chgData name="James Munro" userId="1ad2e850bc443176" providerId="LiveId" clId="{2C489D7A-D237-40FC-9F11-703B519964C4}" dt="2019-07-22T21:02:59.892" v="57" actId="478"/>
          <ac:picMkLst>
            <pc:docMk/>
            <pc:sldMk cId="3455229563" sldId="270"/>
            <ac:picMk id="10" creationId="{00000000-0000-0000-0000-000000000000}"/>
          </ac:picMkLst>
        </pc:picChg>
        <pc:picChg chg="del">
          <ac:chgData name="James Munro" userId="1ad2e850bc443176" providerId="LiveId" clId="{2C489D7A-D237-40FC-9F11-703B519964C4}" dt="2019-07-22T21:02:58.363" v="56" actId="478"/>
          <ac:picMkLst>
            <pc:docMk/>
            <pc:sldMk cId="3455229563" sldId="270"/>
            <ac:picMk id="13" creationId="{00000000-0000-0000-0000-000000000000}"/>
          </ac:picMkLst>
        </pc:picChg>
        <pc:picChg chg="del">
          <ac:chgData name="James Munro" userId="1ad2e850bc443176" providerId="LiveId" clId="{2C489D7A-D237-40FC-9F11-703B519964C4}" dt="2019-07-22T21:02:56.579" v="55" actId="478"/>
          <ac:picMkLst>
            <pc:docMk/>
            <pc:sldMk cId="3455229563" sldId="270"/>
            <ac:picMk id="14" creationId="{00000000-0000-0000-0000-000000000000}"/>
          </ac:picMkLst>
        </pc:picChg>
        <pc:picChg chg="del">
          <ac:chgData name="James Munro" userId="1ad2e850bc443176" providerId="LiveId" clId="{2C489D7A-D237-40FC-9F11-703B519964C4}" dt="2019-07-22T21:02:48.461" v="53" actId="478"/>
          <ac:picMkLst>
            <pc:docMk/>
            <pc:sldMk cId="3455229563" sldId="270"/>
            <ac:picMk id="16" creationId="{00000000-0000-0000-0000-000000000000}"/>
          </ac:picMkLst>
        </pc:picChg>
        <pc:picChg chg="del">
          <ac:chgData name="James Munro" userId="1ad2e850bc443176" providerId="LiveId" clId="{2C489D7A-D237-40FC-9F11-703B519964C4}" dt="2019-07-22T21:02:54.836" v="54" actId="478"/>
          <ac:picMkLst>
            <pc:docMk/>
            <pc:sldMk cId="3455229563" sldId="270"/>
            <ac:picMk id="20" creationId="{00000000-0000-0000-0000-000000000000}"/>
          </ac:picMkLst>
        </pc:picChg>
        <pc:picChg chg="del">
          <ac:chgData name="James Munro" userId="1ad2e850bc443176" providerId="LiveId" clId="{2C489D7A-D237-40FC-9F11-703B519964C4}" dt="2019-07-22T21:02:45.003" v="52" actId="478"/>
          <ac:picMkLst>
            <pc:docMk/>
            <pc:sldMk cId="3455229563" sldId="270"/>
            <ac:picMk id="102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CDA2-CD0D-4E88-8DC2-71865AFD519E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5EF1-D32E-4ECF-ABB3-31376169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9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CDA2-CD0D-4E88-8DC2-71865AFD519E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5EF1-D32E-4ECF-ABB3-31376169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1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CDA2-CD0D-4E88-8DC2-71865AFD519E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5EF1-D32E-4ECF-ABB3-31376169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4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CDA2-CD0D-4E88-8DC2-71865AFD519E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5EF1-D32E-4ECF-ABB3-31376169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76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CDA2-CD0D-4E88-8DC2-71865AFD519E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5EF1-D32E-4ECF-ABB3-31376169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34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CDA2-CD0D-4E88-8DC2-71865AFD519E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5EF1-D32E-4ECF-ABB3-31376169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84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CDA2-CD0D-4E88-8DC2-71865AFD519E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5EF1-D32E-4ECF-ABB3-31376169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52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CDA2-CD0D-4E88-8DC2-71865AFD519E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5EF1-D32E-4ECF-ABB3-31376169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2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CDA2-CD0D-4E88-8DC2-71865AFD519E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5EF1-D32E-4ECF-ABB3-31376169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99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CDA2-CD0D-4E88-8DC2-71865AFD519E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5EF1-D32E-4ECF-ABB3-31376169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08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CDA2-CD0D-4E88-8DC2-71865AFD519E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35EF1-D32E-4ECF-ABB3-31376169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2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CDA2-CD0D-4E88-8DC2-71865AFD519E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35EF1-D32E-4ECF-ABB3-313761695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14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ebecca.baines@plymouth.ac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ebecca.baines@plymouth.ac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567" y="1039457"/>
            <a:ext cx="8394104" cy="2387600"/>
          </a:xfrm>
        </p:spPr>
        <p:txBody>
          <a:bodyPr>
            <a:noAutofit/>
          </a:bodyPr>
          <a:lstStyle/>
          <a:p>
            <a:r>
              <a:rPr lang="en-GB" sz="5400" dirty="0"/>
              <a:t>Online patient feedback </a:t>
            </a:r>
            <a:br>
              <a:rPr lang="en-GB" sz="5400" dirty="0"/>
            </a:br>
            <a:r>
              <a:rPr lang="en-GB" sz="5400" dirty="0"/>
              <a:t>and validated questionnaires: </a:t>
            </a:r>
            <a:br>
              <a:rPr lang="en-GB" sz="5400" dirty="0"/>
            </a:br>
            <a:r>
              <a:rPr lang="en-GB" sz="5400" dirty="0"/>
              <a:t>how do they compare?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467076" y="5288340"/>
            <a:ext cx="296938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Rebecca Baines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2"/>
              </a:rPr>
              <a:t>Rebecca.baines@plymouth.ac.uk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University of Plymouth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3629328" y="5367758"/>
            <a:ext cx="232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prstClr val="black"/>
                </a:solidFill>
                <a:latin typeface="Calibri Light" panose="020F0302020204030204"/>
              </a:rPr>
              <a:t>Patient Research partner: John Donovan </a:t>
            </a:r>
            <a:endParaRPr lang="en-GB" sz="1400" dirty="0">
              <a:solidFill>
                <a:prstClr val="white">
                  <a:lumMod val="50000"/>
                </a:prstClr>
              </a:solidFill>
              <a:latin typeface="Calibri Light" panose="020F0302020204030204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6636286" y="5513185"/>
            <a:ext cx="2224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@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Rebecca_Baines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54869" y="5406353"/>
            <a:ext cx="0" cy="620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60905" y="5406353"/>
            <a:ext cx="130" cy="620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237" y="5581381"/>
            <a:ext cx="332093" cy="270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91" y="3584318"/>
            <a:ext cx="1533137" cy="1065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028" y="3738986"/>
            <a:ext cx="1545968" cy="9111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93764" y="3857235"/>
            <a:ext cx="3740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Session 2.2</a:t>
            </a:r>
          </a:p>
          <a:p>
            <a:pPr algn="ctr"/>
            <a:r>
              <a:rPr lang="en-GB" sz="2000" dirty="0"/>
              <a:t>3</a:t>
            </a:r>
            <a:r>
              <a:rPr lang="en-GB" sz="2000" baseline="30000" dirty="0"/>
              <a:t>rd</a:t>
            </a:r>
            <a:r>
              <a:rPr lang="en-GB" sz="2000" dirty="0"/>
              <a:t> July 10:00-11:15</a:t>
            </a:r>
          </a:p>
        </p:txBody>
      </p:sp>
    </p:spTree>
    <p:extLst>
      <p:ext uri="{BB962C8B-B14F-4D97-AF65-F5344CB8AC3E}">
        <p14:creationId xmlns:p14="http://schemas.microsoft.com/office/powerpoint/2010/main" val="160885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076" y="2823527"/>
            <a:ext cx="8394104" cy="738426"/>
          </a:xfrm>
        </p:spPr>
        <p:txBody>
          <a:bodyPr>
            <a:noAutofit/>
          </a:bodyPr>
          <a:lstStyle/>
          <a:p>
            <a:br>
              <a:rPr lang="en-GB" sz="5400" dirty="0"/>
            </a:br>
            <a:r>
              <a:rPr lang="en-GB" sz="5400" dirty="0"/>
              <a:t>Any questions?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467076" y="5288340"/>
            <a:ext cx="296938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Rebecca Baines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2"/>
              </a:rPr>
              <a:t>Rebecca.baines@plymouth.ac.uk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University of Plymouth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3629328" y="5367758"/>
            <a:ext cx="2322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dirty="0">
                <a:solidFill>
                  <a:prstClr val="black"/>
                </a:solidFill>
                <a:latin typeface="Calibri Light" panose="020F0302020204030204"/>
              </a:rPr>
              <a:t>Patient Research partner: John Donovan </a:t>
            </a:r>
            <a:endParaRPr lang="en-GB" sz="1400" dirty="0">
              <a:solidFill>
                <a:prstClr val="white">
                  <a:lumMod val="50000"/>
                </a:prstClr>
              </a:solidFill>
              <a:latin typeface="Calibri Light" panose="020F0302020204030204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6636286" y="5513185"/>
            <a:ext cx="2224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@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Rebecca_Baines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_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154869" y="5406353"/>
            <a:ext cx="0" cy="620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60905" y="5406353"/>
            <a:ext cx="130" cy="620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237" y="5581381"/>
            <a:ext cx="332093" cy="270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99" y="396250"/>
            <a:ext cx="1493626" cy="1038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730" y="475849"/>
            <a:ext cx="1491678" cy="87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Rationale &amp; aim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4858" y="1459071"/>
            <a:ext cx="5215903" cy="5016758"/>
            <a:chOff x="344858" y="1459071"/>
            <a:chExt cx="5215903" cy="50167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68353">
              <a:off x="452353" y="1664944"/>
              <a:ext cx="1000641" cy="138923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730779">
              <a:off x="363719" y="2649997"/>
              <a:ext cx="1494176" cy="19922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58" y="4368841"/>
              <a:ext cx="1830375" cy="85721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33001" y="1459071"/>
              <a:ext cx="3527760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b="1" dirty="0"/>
                <a:t>Considered most helpful in facilitating reflective practice, </a:t>
              </a:r>
              <a:r>
                <a:rPr lang="en-GB" dirty="0"/>
                <a:t>but also </a:t>
              </a:r>
              <a:r>
                <a:rPr lang="en-GB" b="1" dirty="0"/>
                <a:t>most difficult to collect </a:t>
              </a:r>
              <a:r>
                <a:rPr lang="en-GB" sz="1600" dirty="0"/>
                <a:t>(</a:t>
              </a:r>
              <a:r>
                <a:rPr lang="en-GB" sz="1600" dirty="0" err="1"/>
                <a:t>UMbRELLA</a:t>
              </a:r>
              <a:r>
                <a:rPr lang="en-GB" sz="1600" dirty="0"/>
                <a:t>, 2018, </a:t>
              </a:r>
              <a:r>
                <a:rPr lang="en-GB" sz="1600" dirty="0" err="1"/>
                <a:t>AoMRC</a:t>
              </a:r>
              <a:r>
                <a:rPr lang="en-GB" sz="1600" dirty="0"/>
                <a:t> 2019)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i="1" dirty="0"/>
                <a:t>“Doctors and patients </a:t>
              </a:r>
              <a:r>
                <a:rPr lang="en-GB" b="1" i="1" dirty="0"/>
                <a:t>raise questions and challenges </a:t>
              </a:r>
              <a:r>
                <a:rPr lang="en-GB" i="1" dirty="0"/>
                <a:t>about the </a:t>
              </a:r>
              <a:r>
                <a:rPr lang="en-GB" b="1" i="1" dirty="0"/>
                <a:t>effectiveness</a:t>
              </a:r>
              <a:r>
                <a:rPr lang="en-GB" i="1" dirty="0"/>
                <a:t> of current feedback mechanisms.”             </a:t>
              </a:r>
              <a:r>
                <a:rPr lang="en-GB" sz="1600" dirty="0"/>
                <a:t>(Pearson, p.26)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b="1" dirty="0"/>
                <a:t>A third</a:t>
              </a:r>
              <a:r>
                <a:rPr lang="en-GB" dirty="0"/>
                <a:t> of respondents (4,445/13,537 = 32.8%) </a:t>
              </a:r>
              <a:r>
                <a:rPr lang="en-GB" b="1" dirty="0"/>
                <a:t>distributed their feedback forms personally</a:t>
              </a:r>
              <a:r>
                <a:rPr lang="en-GB" dirty="0"/>
                <a:t> </a:t>
              </a:r>
              <a:r>
                <a:rPr lang="en-GB" sz="1600" dirty="0"/>
                <a:t>(</a:t>
              </a:r>
              <a:r>
                <a:rPr lang="en-GB" sz="1600" dirty="0" err="1"/>
                <a:t>UMbRELLA</a:t>
              </a:r>
              <a:r>
                <a:rPr lang="en-GB" sz="1600" dirty="0"/>
                <a:t>, 2018)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dirty="0"/>
                <a:t>Need for current feedback tools to be refined as both doctors and patients </a:t>
              </a:r>
              <a:r>
                <a:rPr lang="en-GB" b="1" dirty="0"/>
                <a:t>remain cynical </a:t>
              </a:r>
              <a:r>
                <a:rPr lang="en-GB" dirty="0"/>
                <a:t>about their existing value and acceptability</a:t>
              </a:r>
              <a:endParaRPr lang="en-GB" sz="2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917999" y="3366289"/>
            <a:ext cx="29352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 – </a:t>
            </a:r>
            <a:r>
              <a:rPr lang="en-GB" b="1" dirty="0"/>
              <a:t>Who</a:t>
            </a:r>
            <a:r>
              <a:rPr lang="en-GB" dirty="0"/>
              <a:t> do patients talk about when sharing their psychiatric care experiences online?</a:t>
            </a:r>
          </a:p>
          <a:p>
            <a:r>
              <a:rPr lang="en-GB" dirty="0"/>
              <a:t>2 – </a:t>
            </a:r>
            <a:r>
              <a:rPr lang="en-GB" b="1" dirty="0"/>
              <a:t>What do </a:t>
            </a:r>
            <a:r>
              <a:rPr lang="en-GB" dirty="0"/>
              <a:t>patients share about their psychiatric care experiences online?</a:t>
            </a:r>
          </a:p>
          <a:p>
            <a:r>
              <a:rPr lang="en-GB" dirty="0"/>
              <a:t>3 – </a:t>
            </a:r>
            <a:r>
              <a:rPr lang="en-GB" b="1" dirty="0"/>
              <a:t>How</a:t>
            </a:r>
            <a:r>
              <a:rPr lang="en-GB" dirty="0"/>
              <a:t> does this compare to the content used in existing questionnaires? </a:t>
            </a:r>
          </a:p>
        </p:txBody>
      </p:sp>
    </p:spTree>
    <p:extLst>
      <p:ext uri="{BB962C8B-B14F-4D97-AF65-F5344CB8AC3E}">
        <p14:creationId xmlns:p14="http://schemas.microsoft.com/office/powerpoint/2010/main" val="28374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81" y="1522770"/>
            <a:ext cx="2549392" cy="115572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057231" y="1845424"/>
            <a:ext cx="573578" cy="432262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851" y="1451106"/>
            <a:ext cx="1806430" cy="1125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359" y="2676696"/>
            <a:ext cx="200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Search terms and tag features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384" y="1618034"/>
            <a:ext cx="1928550" cy="9642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05604" y="2727646"/>
            <a:ext cx="1372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2005 -2017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487223" y="1845424"/>
            <a:ext cx="573578" cy="432262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9620" y="3498351"/>
            <a:ext cx="2287468" cy="109798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0800000">
            <a:off x="2745504" y="3957189"/>
            <a:ext cx="573578" cy="432262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8720725">
            <a:off x="5955094" y="3009118"/>
            <a:ext cx="974718" cy="432262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16" y="3651113"/>
            <a:ext cx="1831571" cy="12042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7616" y="5055235"/>
            <a:ext cx="1831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Who people talked about</a:t>
            </a:r>
          </a:p>
          <a:p>
            <a:pPr marL="285750" indent="-285750">
              <a:buFontTx/>
              <a:buChar char="-"/>
            </a:pPr>
            <a:r>
              <a:rPr lang="en-GB" dirty="0"/>
              <a:t>What they talked about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53908">
            <a:off x="6623787" y="3774081"/>
            <a:ext cx="1251767" cy="15229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72910">
            <a:off x="7007636" y="3736441"/>
            <a:ext cx="1251767" cy="152298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32790" y="5487956"/>
            <a:ext cx="1974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GMC patient questionnaire </a:t>
            </a:r>
          </a:p>
          <a:p>
            <a:r>
              <a:rPr lang="en-GB" sz="1600" dirty="0" err="1"/>
              <a:t>ACP</a:t>
            </a:r>
            <a:r>
              <a:rPr lang="en-GB" sz="1600" dirty="0"/>
              <a:t> 360 patient questionnaire </a:t>
            </a:r>
          </a:p>
        </p:txBody>
      </p:sp>
      <p:pic>
        <p:nvPicPr>
          <p:cNvPr id="24" name="Content Placeholder 3" descr="C:\Users\rpitt1.UOPNET\AppData\Local\Microsoft\Windows\Temporary Internet Files\Content.Outlook\EOVCFWZY\photo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201" y="282464"/>
            <a:ext cx="1468887" cy="110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817088" y="497998"/>
            <a:ext cx="2869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Co-production Mental health Patient partner: John </a:t>
            </a:r>
          </a:p>
        </p:txBody>
      </p:sp>
    </p:spTree>
    <p:extLst>
      <p:ext uri="{BB962C8B-B14F-4D97-AF65-F5344CB8AC3E}">
        <p14:creationId xmlns:p14="http://schemas.microsoft.com/office/powerpoint/2010/main" val="78625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 animBg="1"/>
      <p:bldP spid="14" grpId="0" animBg="1"/>
      <p:bldP spid="15" grpId="0" animBg="1"/>
      <p:bldP spid="18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question 1, who?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303" y="1690689"/>
            <a:ext cx="25966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152 stories </a:t>
            </a:r>
            <a:r>
              <a:rPr lang="en-GB" sz="2000" dirty="0"/>
              <a:t>included</a:t>
            </a:r>
          </a:p>
          <a:p>
            <a:r>
              <a:rPr lang="en-GB" dirty="0"/>
              <a:t>33% positive (50/152), 16% mixed (n=25/152), 51% critical (77/152), variety of conditions, experiences &amp; diagnoses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1274" y="3429281"/>
            <a:ext cx="3960726" cy="3156834"/>
            <a:chOff x="611274" y="3429281"/>
            <a:chExt cx="3960726" cy="3156834"/>
          </a:xfrm>
        </p:grpSpPr>
        <p:sp>
          <p:nvSpPr>
            <p:cNvPr id="8" name="TextBox 7"/>
            <p:cNvSpPr txBox="1"/>
            <p:nvPr/>
          </p:nvSpPr>
          <p:spPr>
            <a:xfrm>
              <a:off x="639484" y="3429281"/>
              <a:ext cx="242212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Patients rarely describe psychiatric care in relation to a single psychiatrist </a:t>
              </a:r>
              <a:endParaRPr lang="en-GB" dirty="0"/>
            </a:p>
            <a:p>
              <a:endParaRPr lang="en-GB" sz="20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418" y="4801356"/>
              <a:ext cx="2166539" cy="129992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1274" y="6186005"/>
              <a:ext cx="39607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Additional roles/and or services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81693" y="2073075"/>
            <a:ext cx="45814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“I was originally transferred to my local </a:t>
            </a:r>
            <a:r>
              <a:rPr lang="en-GB" sz="1600" b="1" i="1" u="sng" dirty="0"/>
              <a:t>Community Mental Health Team</a:t>
            </a:r>
            <a:r>
              <a:rPr lang="en-GB" sz="1600" b="1" i="1" dirty="0"/>
              <a:t> </a:t>
            </a:r>
            <a:r>
              <a:rPr lang="en-GB" sz="1600" i="1" dirty="0"/>
              <a:t>from </a:t>
            </a:r>
            <a:r>
              <a:rPr lang="en-GB" sz="1600" b="1" i="1" u="sng" dirty="0" err="1"/>
              <a:t>CAMHS</a:t>
            </a:r>
            <a:r>
              <a:rPr lang="en-GB" sz="1600" b="1" i="1" u="sng" dirty="0"/>
              <a:t> services </a:t>
            </a:r>
            <a:r>
              <a:rPr lang="en-GB" sz="1600" i="1" dirty="0"/>
              <a:t>in another area. I had a skilled and compassionate </a:t>
            </a:r>
            <a:r>
              <a:rPr lang="en-GB" sz="1600" b="1" i="1" u="sng" dirty="0"/>
              <a:t>Social Worker</a:t>
            </a:r>
            <a:r>
              <a:rPr lang="en-GB" sz="1600" i="1" dirty="0"/>
              <a:t>, a </a:t>
            </a:r>
            <a:r>
              <a:rPr lang="en-GB" sz="1600" b="1" i="1" u="sng" dirty="0"/>
              <a:t>great Psychiatrist </a:t>
            </a:r>
            <a:r>
              <a:rPr lang="en-GB" sz="1600" i="1" dirty="0"/>
              <a:t>and a brilliant </a:t>
            </a:r>
            <a:r>
              <a:rPr lang="en-GB" sz="1600" b="1" i="1" u="sng" dirty="0"/>
              <a:t>Support Worker</a:t>
            </a:r>
            <a:r>
              <a:rPr lang="en-GB" sz="1600" i="1" dirty="0"/>
              <a:t>… I also had a care</a:t>
            </a:r>
            <a:r>
              <a:rPr lang="en-GB" sz="1600" i="1" u="sng" dirty="0"/>
              <a:t> </a:t>
            </a:r>
            <a:r>
              <a:rPr lang="en-GB" sz="1600" b="1" i="1" u="sng" dirty="0"/>
              <a:t>co-ordinator</a:t>
            </a:r>
            <a:r>
              <a:rPr lang="en-GB" sz="1600" b="1" i="1" dirty="0"/>
              <a:t>... </a:t>
            </a:r>
            <a:r>
              <a:rPr lang="en-GB" sz="1600" i="1" dirty="0"/>
              <a:t>A </a:t>
            </a:r>
            <a:r>
              <a:rPr lang="en-GB" sz="1600" b="1" i="1" u="sng" dirty="0"/>
              <a:t>new Psychiatrist </a:t>
            </a:r>
            <a:r>
              <a:rPr lang="en-GB" sz="1600" i="1" dirty="0"/>
              <a:t>eventually said I could have a </a:t>
            </a:r>
            <a:r>
              <a:rPr lang="en-GB" sz="1600" b="1" i="1" u="sng" dirty="0" err="1"/>
              <a:t>CPN</a:t>
            </a:r>
            <a:r>
              <a:rPr lang="en-GB" sz="1600" b="1" dirty="0"/>
              <a:t>… I </a:t>
            </a:r>
            <a:r>
              <a:rPr lang="en-GB" sz="1600" i="1" dirty="0"/>
              <a:t>was getting CBT from the </a:t>
            </a:r>
            <a:r>
              <a:rPr lang="en-GB" sz="1600" b="1" i="1" u="sng" dirty="0"/>
              <a:t>Psychologis</a:t>
            </a:r>
            <a:r>
              <a:rPr lang="en-GB" sz="1600" b="1" i="1" dirty="0"/>
              <a:t>t </a:t>
            </a:r>
            <a:r>
              <a:rPr lang="en-GB" sz="1600" i="1" dirty="0"/>
              <a:t>there… The </a:t>
            </a:r>
            <a:r>
              <a:rPr lang="en-GB" sz="1600" b="1" i="1" u="sng" dirty="0"/>
              <a:t>mental health helpline </a:t>
            </a:r>
            <a:r>
              <a:rPr lang="en-GB" sz="1600" i="1" dirty="0"/>
              <a:t>have been very rude to me on occasions… The same goes for the </a:t>
            </a:r>
            <a:r>
              <a:rPr lang="en-GB" sz="1600" b="1" i="1" u="sng" dirty="0"/>
              <a:t>Crisis teams</a:t>
            </a:r>
            <a:r>
              <a:rPr lang="en-GB" sz="1600" i="1" dirty="0"/>
              <a:t>… on one occasion the </a:t>
            </a:r>
            <a:r>
              <a:rPr lang="en-GB" sz="1600" b="1" i="1" u="sng" dirty="0"/>
              <a:t>Consultant </a:t>
            </a:r>
            <a:r>
              <a:rPr lang="en-GB" sz="1600" i="1" dirty="0"/>
              <a:t>told me… On discharge from the </a:t>
            </a:r>
            <a:r>
              <a:rPr lang="en-GB" sz="1600" b="1" i="1" u="sng" dirty="0"/>
              <a:t>Community team </a:t>
            </a:r>
            <a:r>
              <a:rPr lang="en-GB" sz="1600" i="1" dirty="0"/>
              <a:t>I was told I could self-refer myself back if I ever needed help, when I tried to do this this was refused. Even my </a:t>
            </a:r>
            <a:r>
              <a:rPr lang="en-GB" sz="1600" b="1" i="1" u="sng" dirty="0"/>
              <a:t>GP </a:t>
            </a:r>
            <a:r>
              <a:rPr lang="en-GB" sz="1600" i="1" dirty="0"/>
              <a:t>said I could do this</a:t>
            </a:r>
            <a:r>
              <a:rPr lang="en-GB" sz="16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758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question 2, what?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58383" y="4171791"/>
            <a:ext cx="2186592" cy="1707828"/>
            <a:chOff x="826121" y="4221667"/>
            <a:chExt cx="2186592" cy="17078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121" y="4221667"/>
              <a:ext cx="1771694" cy="11800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26121" y="5560163"/>
              <a:ext cx="2186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Often in combination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58383" y="1799223"/>
            <a:ext cx="2186592" cy="1662084"/>
            <a:chOff x="826121" y="1849099"/>
            <a:chExt cx="2186592" cy="16620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780" y="1849099"/>
              <a:ext cx="1633035" cy="85734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26121" y="2864852"/>
              <a:ext cx="2186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Positive and critical aspects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98241" y="1917266"/>
            <a:ext cx="3699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“I wish to highlight the care from my Consultant Psychiatrist. At </a:t>
            </a:r>
            <a:r>
              <a:rPr lang="en-GB" i="1" u="sng" dirty="0"/>
              <a:t>no point have I felt out of the loop</a:t>
            </a:r>
            <a:r>
              <a:rPr lang="en-GB" i="1" dirty="0"/>
              <a:t>. Her thorough, learned, consistent </a:t>
            </a:r>
            <a:r>
              <a:rPr lang="en-GB" i="1" u="sng" dirty="0"/>
              <a:t>understanding</a:t>
            </a:r>
            <a:r>
              <a:rPr lang="en-GB" i="1" dirty="0"/>
              <a:t>, </a:t>
            </a:r>
            <a:r>
              <a:rPr lang="en-GB" i="1" u="sng" dirty="0"/>
              <a:t>compassion, encouragement</a:t>
            </a:r>
            <a:r>
              <a:rPr lang="en-GB" i="1" dirty="0"/>
              <a:t>, </a:t>
            </a:r>
            <a:r>
              <a:rPr lang="en-GB" i="1" u="sng" dirty="0"/>
              <a:t>gentle </a:t>
            </a:r>
            <a:r>
              <a:rPr lang="en-GB" i="1" dirty="0"/>
              <a:t>and </a:t>
            </a:r>
            <a:r>
              <a:rPr lang="en-GB" i="1" u="sng" dirty="0"/>
              <a:t>honest</a:t>
            </a:r>
            <a:r>
              <a:rPr lang="en-GB" i="1" dirty="0"/>
              <a:t> method of practice has allowed me to go from strength to strength. I have always </a:t>
            </a:r>
            <a:r>
              <a:rPr lang="en-GB" i="1" u="sng" dirty="0"/>
              <a:t>been part of any decisions</a:t>
            </a:r>
            <a:r>
              <a:rPr lang="en-GB" i="1" dirty="0"/>
              <a:t> made both as an inpatient and outpatient. I feel so </a:t>
            </a:r>
            <a:r>
              <a:rPr lang="en-GB" i="1" u="sng" dirty="0"/>
              <a:t>cared for, understood </a:t>
            </a:r>
            <a:r>
              <a:rPr lang="en-GB" i="1" dirty="0"/>
              <a:t>and </a:t>
            </a:r>
            <a:r>
              <a:rPr lang="en-GB" i="1" u="sng" dirty="0"/>
              <a:t>supported</a:t>
            </a:r>
            <a:r>
              <a:rPr lang="en-GB" i="1" dirty="0"/>
              <a:t>”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051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question 2, what?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28650" y="1379901"/>
            <a:ext cx="4065830" cy="3508653"/>
            <a:chOff x="628650" y="1379901"/>
            <a:chExt cx="4065830" cy="3508653"/>
          </a:xfrm>
        </p:grpSpPr>
        <p:sp>
          <p:nvSpPr>
            <p:cNvPr id="4" name="TextBox 3"/>
            <p:cNvSpPr txBox="1"/>
            <p:nvPr/>
          </p:nvSpPr>
          <p:spPr>
            <a:xfrm>
              <a:off x="628650" y="1749233"/>
              <a:ext cx="406583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GB" b="1" dirty="0"/>
                <a:t>Listened to</a:t>
              </a:r>
            </a:p>
            <a:p>
              <a:pPr marL="342900" indent="-342900">
                <a:buAutoNum type="arabicPeriod"/>
              </a:pPr>
              <a:r>
                <a:rPr lang="en-GB" dirty="0"/>
                <a:t>Supportive</a:t>
              </a:r>
            </a:p>
            <a:p>
              <a:pPr marL="342900" indent="-342900">
                <a:buAutoNum type="arabicPeriod"/>
              </a:pPr>
              <a:r>
                <a:rPr lang="en-GB" dirty="0"/>
                <a:t>Caring</a:t>
              </a:r>
            </a:p>
            <a:p>
              <a:pPr marL="342900" indent="-342900">
                <a:buAutoNum type="arabicPeriod"/>
              </a:pPr>
              <a:r>
                <a:rPr lang="en-GB" b="1" dirty="0"/>
                <a:t>Understanding</a:t>
              </a:r>
            </a:p>
            <a:p>
              <a:pPr marL="342900" indent="-342900">
                <a:buAutoNum type="arabicPeriod"/>
              </a:pPr>
              <a:r>
                <a:rPr lang="en-GB" b="1" dirty="0"/>
                <a:t>Treated with dignity and respect</a:t>
              </a:r>
            </a:p>
            <a:p>
              <a:pPr marL="342900" indent="-342900">
                <a:buAutoNum type="arabicPeriod"/>
              </a:pPr>
              <a:r>
                <a:rPr lang="en-GB" b="1" dirty="0"/>
                <a:t>Shared decision making</a:t>
              </a:r>
            </a:p>
            <a:p>
              <a:pPr marL="342900" indent="-342900">
                <a:buAutoNum type="arabicPeriod"/>
              </a:pPr>
              <a:r>
                <a:rPr lang="en-GB" b="1" dirty="0"/>
                <a:t>Non-judgemental</a:t>
              </a:r>
            </a:p>
            <a:p>
              <a:pPr marL="342900" indent="-342900">
                <a:buAutoNum type="arabicPeriod"/>
              </a:pPr>
              <a:r>
                <a:rPr lang="en-GB" dirty="0"/>
                <a:t>Kind</a:t>
              </a:r>
            </a:p>
            <a:p>
              <a:pPr marL="342900" indent="-342900">
                <a:buAutoNum type="arabicPeriod"/>
              </a:pPr>
              <a:r>
                <a:rPr lang="en-GB" dirty="0"/>
                <a:t>Spends time</a:t>
              </a:r>
            </a:p>
            <a:p>
              <a:pPr marL="342900" indent="-342900">
                <a:buAutoNum type="arabicPeriod"/>
              </a:pPr>
              <a:r>
                <a:rPr lang="en-GB" dirty="0"/>
                <a:t>Helpful</a:t>
              </a:r>
            </a:p>
            <a:p>
              <a:pPr marL="342900" indent="-342900">
                <a:buAutoNum type="arabicPeriod"/>
              </a:pPr>
              <a:r>
                <a:rPr lang="en-GB" dirty="0"/>
                <a:t>Discusses side effects of medication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5151" y="1379901"/>
              <a:ext cx="2214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B0F0"/>
                  </a:solidFill>
                </a:rPr>
                <a:t>Helpful behaviours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61386" y="1379901"/>
            <a:ext cx="3666483" cy="3508653"/>
            <a:chOff x="5261386" y="1379901"/>
            <a:chExt cx="3666483" cy="3508653"/>
          </a:xfrm>
        </p:grpSpPr>
        <p:sp>
          <p:nvSpPr>
            <p:cNvPr id="6" name="TextBox 5"/>
            <p:cNvSpPr txBox="1"/>
            <p:nvPr/>
          </p:nvSpPr>
          <p:spPr>
            <a:xfrm>
              <a:off x="5361362" y="1379901"/>
              <a:ext cx="2214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B0F0"/>
                  </a:solidFill>
                </a:rPr>
                <a:t>Unhelpful behaviours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61386" y="1749233"/>
              <a:ext cx="3666483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GB" b="1" dirty="0"/>
                <a:t>Lack of shared decision making</a:t>
              </a:r>
            </a:p>
            <a:p>
              <a:pPr marL="342900" indent="-342900">
                <a:buAutoNum type="arabicPeriod"/>
              </a:pPr>
              <a:r>
                <a:rPr lang="en-GB" dirty="0"/>
                <a:t>Detrimental attitudes</a:t>
              </a:r>
            </a:p>
            <a:p>
              <a:pPr marL="342900" indent="-342900">
                <a:buAutoNum type="arabicPeriod"/>
              </a:pPr>
              <a:r>
                <a:rPr lang="en-GB" dirty="0"/>
                <a:t>Poor communication</a:t>
              </a:r>
            </a:p>
            <a:p>
              <a:pPr marL="342900" indent="-342900">
                <a:buAutoNum type="arabicPeriod"/>
              </a:pPr>
              <a:r>
                <a:rPr lang="en-GB" b="1" dirty="0"/>
                <a:t>Hears, but doesn’t listen</a:t>
              </a:r>
            </a:p>
            <a:p>
              <a:pPr marL="342900" indent="-342900">
                <a:buAutoNum type="arabicPeriod"/>
              </a:pPr>
              <a:r>
                <a:rPr lang="en-GB" dirty="0"/>
                <a:t>Power imbalance </a:t>
              </a:r>
            </a:p>
            <a:p>
              <a:pPr marL="342900" indent="-342900">
                <a:buAutoNum type="arabicPeriod"/>
              </a:pPr>
              <a:r>
                <a:rPr lang="en-GB" b="1" dirty="0"/>
                <a:t>Judgemental</a:t>
              </a:r>
            </a:p>
            <a:p>
              <a:pPr marL="342900" indent="-342900">
                <a:buAutoNum type="arabicPeriod"/>
              </a:pPr>
              <a:r>
                <a:rPr lang="en-GB" dirty="0"/>
                <a:t>Lack of carer involvement</a:t>
              </a:r>
            </a:p>
            <a:p>
              <a:pPr marL="342900" indent="-342900">
                <a:buAutoNum type="arabicPeriod"/>
              </a:pPr>
              <a:r>
                <a:rPr lang="en-GB" dirty="0"/>
                <a:t>Dismissive </a:t>
              </a:r>
            </a:p>
            <a:p>
              <a:pPr marL="342900" indent="-342900">
                <a:buAutoNum type="arabicPeriod"/>
              </a:pPr>
              <a:r>
                <a:rPr lang="en-GB" b="1" dirty="0"/>
                <a:t>Lack of respect</a:t>
              </a:r>
            </a:p>
            <a:p>
              <a:pPr marL="342900" indent="-342900">
                <a:buAutoNum type="arabicPeriod"/>
              </a:pPr>
              <a:r>
                <a:rPr lang="en-GB" dirty="0"/>
                <a:t>Lack of sensitivity</a:t>
              </a:r>
            </a:p>
            <a:p>
              <a:pPr marL="342900" indent="-342900">
                <a:buAutoNum type="arabicPeriod"/>
              </a:pPr>
              <a:r>
                <a:rPr lang="en-GB" b="1" dirty="0"/>
                <a:t>Lack of understanding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67690" y="5187039"/>
            <a:ext cx="3860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“The way the psychiatrist treated me was degrading. It took a lot for me to go there and tell him how I felt… he treated me like a child. I felt worse when I left and ended up going home and attempting suicide.”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8319" y="5211076"/>
            <a:ext cx="4446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“</a:t>
            </a:r>
            <a:r>
              <a:rPr lang="en-GB" sz="1600" i="1" dirty="0"/>
              <a:t>With the help and support I have received I now have work as a volunteer, a house and a life.”</a:t>
            </a:r>
            <a:endParaRPr lang="en-GB" sz="1600" dirty="0"/>
          </a:p>
          <a:p>
            <a:endParaRPr lang="en-GB" sz="1600" dirty="0"/>
          </a:p>
          <a:p>
            <a:r>
              <a:rPr lang="en-GB" sz="1600" i="1" dirty="0"/>
              <a:t>“I'm more able to be the kind of mum that I want to be”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5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457" y="115744"/>
            <a:ext cx="7886700" cy="1325563"/>
          </a:xfrm>
        </p:spPr>
        <p:txBody>
          <a:bodyPr/>
          <a:lstStyle/>
          <a:p>
            <a:r>
              <a:rPr lang="en-GB" dirty="0"/>
              <a:t>Results – question three, how?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447789"/>
              </p:ext>
            </p:extLst>
          </p:nvPr>
        </p:nvGraphicFramePr>
        <p:xfrm>
          <a:off x="750423" y="1102821"/>
          <a:ext cx="7928871" cy="55473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11865">
                  <a:extLst>
                    <a:ext uri="{9D8B030D-6E8A-4147-A177-3AD203B41FA5}">
                      <a16:colId xmlns:a16="http://schemas.microsoft.com/office/drawing/2014/main" val="1349097187"/>
                    </a:ext>
                  </a:extLst>
                </a:gridCol>
                <a:gridCol w="3431557">
                  <a:extLst>
                    <a:ext uri="{9D8B030D-6E8A-4147-A177-3AD203B41FA5}">
                      <a16:colId xmlns:a16="http://schemas.microsoft.com/office/drawing/2014/main" val="1544524491"/>
                    </a:ext>
                  </a:extLst>
                </a:gridCol>
                <a:gridCol w="2185449">
                  <a:extLst>
                    <a:ext uri="{9D8B030D-6E8A-4147-A177-3AD203B41FA5}">
                      <a16:colId xmlns:a16="http://schemas.microsoft.com/office/drawing/2014/main" val="51257753"/>
                    </a:ext>
                  </a:extLst>
                </a:gridCol>
              </a:tblGrid>
              <a:tr h="2084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Care</a:t>
                      </a:r>
                      <a:r>
                        <a:rPr lang="en-GB" sz="1400" baseline="0" dirty="0">
                          <a:effectLst/>
                        </a:rPr>
                        <a:t> Opinion analysis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ACP</a:t>
                      </a:r>
                      <a:r>
                        <a:rPr lang="en-GB" sz="1400" dirty="0">
                          <a:effectLst/>
                        </a:rPr>
                        <a:t> 360 Questionnaire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GMC</a:t>
                      </a:r>
                      <a:r>
                        <a:rPr lang="en-GB" sz="1400" baseline="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Patient Questionnaire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3595951836"/>
                  </a:ext>
                </a:extLst>
              </a:tr>
              <a:tr h="129337">
                <a:tc>
                  <a:txBody>
                    <a:bodyPr/>
                    <a:lstStyle/>
                    <a:p>
                      <a:pPr marL="22860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Listened to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“Listens to what I say”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“Listening to you”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3535755373"/>
                  </a:ext>
                </a:extLst>
              </a:tr>
              <a:tr h="129337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Supportive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“Offers me hope and optimism”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1334314289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Caring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“Shows warmth and is genuine and understanding”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1163803997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Understanding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“Shows warmth and is genuine and understanding”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2599585007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Treated with dignity and respect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“Shows respect for me”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3556177659"/>
                  </a:ext>
                </a:extLst>
              </a:tr>
              <a:tr h="1034697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Involves (Shared decision making, carer involvement)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“Values my opinions”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“Includes my opinions when making decisions with me”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“Asks me about my points of view”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“Takes into consideration the needs of my family and/or carers”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“Asks the opinions of my family and/or carers where appropriate”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“Involving you in decisions about your treatment”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3456673887"/>
                  </a:ext>
                </a:extLst>
              </a:tr>
              <a:tr h="258674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Non-judgemental and accessible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“Is friendly and easy to approach”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“Making you feel at ease”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1484512312"/>
                  </a:ext>
                </a:extLst>
              </a:tr>
              <a:tr h="129337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Kind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2930303553"/>
                  </a:ext>
                </a:extLst>
              </a:tr>
              <a:tr h="158149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Spends time with patients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2706853688"/>
                  </a:ext>
                </a:extLst>
              </a:tr>
              <a:tr h="129337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Helpful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1680056009"/>
                  </a:ext>
                </a:extLst>
              </a:tr>
              <a:tr h="646685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Discusses medication side effects and provides information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“Provides useful information about my care and treatment when I need it or ask for it”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“Makes information easy for me to understand”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28769841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777402" y="1573689"/>
            <a:ext cx="1739835" cy="13627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706381" y="5145121"/>
            <a:ext cx="1810856" cy="120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98383" y="5078161"/>
            <a:ext cx="3169327" cy="656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1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911887"/>
              </p:ext>
            </p:extLst>
          </p:nvPr>
        </p:nvGraphicFramePr>
        <p:xfrm>
          <a:off x="2479471" y="195916"/>
          <a:ext cx="6356959" cy="618744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53534">
                  <a:extLst>
                    <a:ext uri="{9D8B030D-6E8A-4147-A177-3AD203B41FA5}">
                      <a16:colId xmlns:a16="http://schemas.microsoft.com/office/drawing/2014/main" val="1349097187"/>
                    </a:ext>
                  </a:extLst>
                </a:gridCol>
                <a:gridCol w="2751245">
                  <a:extLst>
                    <a:ext uri="{9D8B030D-6E8A-4147-A177-3AD203B41FA5}">
                      <a16:colId xmlns:a16="http://schemas.microsoft.com/office/drawing/2014/main" val="1544524491"/>
                    </a:ext>
                  </a:extLst>
                </a:gridCol>
                <a:gridCol w="1752180">
                  <a:extLst>
                    <a:ext uri="{9D8B030D-6E8A-4147-A177-3AD203B41FA5}">
                      <a16:colId xmlns:a16="http://schemas.microsoft.com/office/drawing/2014/main" val="51257753"/>
                    </a:ext>
                  </a:extLst>
                </a:gridCol>
              </a:tblGrid>
              <a:tr h="1793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Care</a:t>
                      </a:r>
                      <a:r>
                        <a:rPr lang="en-GB" sz="1400" baseline="0" dirty="0">
                          <a:effectLst/>
                        </a:rPr>
                        <a:t> Opinion analysis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ACP</a:t>
                      </a:r>
                      <a:r>
                        <a:rPr lang="en-GB" sz="1400" dirty="0">
                          <a:effectLst/>
                        </a:rPr>
                        <a:t> 360 Questionnaire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GMC</a:t>
                      </a:r>
                      <a:r>
                        <a:rPr lang="en-GB" sz="1400" baseline="0" dirty="0">
                          <a:effectLst/>
                        </a:rPr>
                        <a:t> </a:t>
                      </a:r>
                      <a:r>
                        <a:rPr lang="en-GB" sz="1400" dirty="0">
                          <a:effectLst/>
                        </a:rPr>
                        <a:t>Patient Questionnaire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3595951836"/>
                  </a:ext>
                </a:extLst>
              </a:tr>
              <a:tr h="179363">
                <a:tc>
                  <a:txBody>
                    <a:bodyPr/>
                    <a:lstStyle/>
                    <a:p>
                      <a:pPr marL="228600"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Listened to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“Listens to what I say”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“Listening to you”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3535755373"/>
                  </a:ext>
                </a:extLst>
              </a:tr>
              <a:tr h="179363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Supportive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“Offers me hope and optimism”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1334314289"/>
                  </a:ext>
                </a:extLst>
              </a:tr>
              <a:tr h="358726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Caring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“Shows warmth and is genuine and understanding”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1163803997"/>
                  </a:ext>
                </a:extLst>
              </a:tr>
              <a:tr h="358726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Understanding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“Shows warmth and is genuine and understanding”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2599585007"/>
                  </a:ext>
                </a:extLst>
              </a:tr>
              <a:tr h="358726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Treated with dignity and respect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“Shows respect for me”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3556177659"/>
                  </a:ext>
                </a:extLst>
              </a:tr>
              <a:tr h="1434904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Involves (Shared decision making, carer involvement)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“Values my opinions”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“Includes my opinions when making decisions with me”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“Asks me about my points of view”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“Takes into consideration the needs of my family and/or carers”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“Asks the opinions of my family and/or carers where appropriate”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“Involving you in decisions about your treatment”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3456673887"/>
                  </a:ext>
                </a:extLst>
              </a:tr>
              <a:tr h="358726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Non-judgemental and accessible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“Is friendly and easy to approach”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“Making you feel at ease”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1484512312"/>
                  </a:ext>
                </a:extLst>
              </a:tr>
              <a:tr h="179363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Kind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2930303553"/>
                  </a:ext>
                </a:extLst>
              </a:tr>
              <a:tr h="179363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Spends time with patients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2706853688"/>
                  </a:ext>
                </a:extLst>
              </a:tr>
              <a:tr h="179363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Helpful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1680056009"/>
                  </a:ext>
                </a:extLst>
              </a:tr>
              <a:tr h="717452">
                <a:tc>
                  <a:txBody>
                    <a:bodyPr/>
                    <a:lstStyle/>
                    <a:p>
                      <a:pPr marL="228600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Discusses medication side effects and provides information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“Provides useful information about my care and treatment when I need it or ask for it”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“Makes information easy for me to understand”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30" marR="56230" marT="0" marB="0"/>
                </a:tc>
                <a:extLst>
                  <a:ext uri="{0D108BD9-81ED-4DB2-BD59-A6C34878D82A}">
                    <a16:rowId xmlns:a16="http://schemas.microsoft.com/office/drawing/2014/main" val="28769841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269490" y="881149"/>
            <a:ext cx="1394910" cy="11455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269490" y="4485497"/>
            <a:ext cx="1451851" cy="11671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511795" y="4485497"/>
            <a:ext cx="2541003" cy="793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17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64445" y="1275445"/>
            <a:ext cx="4087351" cy="1379971"/>
            <a:chOff x="564445" y="1275445"/>
            <a:chExt cx="4087351" cy="137997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445" y="1275445"/>
              <a:ext cx="2069956" cy="137997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2351" y="1342671"/>
              <a:ext cx="1869445" cy="124551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03701" y="4112690"/>
            <a:ext cx="4580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Typically excluded from the design, administration and evaluation of patient feedback tools </a:t>
            </a:r>
            <a:r>
              <a:rPr lang="en-GB" sz="1600" dirty="0"/>
              <a:t>(Baines, 2019)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08445" y="2701017"/>
            <a:ext cx="43423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valid feedback?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Different language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Missing areas of importance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More narrative comments  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932495" y="610929"/>
            <a:ext cx="3896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+mj-lt"/>
              </a:rPr>
              <a:t>Implications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0291" y="1556678"/>
            <a:ext cx="3612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Helpful?</a:t>
            </a:r>
          </a:p>
          <a:p>
            <a:r>
              <a:rPr lang="en-GB" dirty="0"/>
              <a:t>Realistic?</a:t>
            </a:r>
          </a:p>
          <a:p>
            <a:r>
              <a:rPr lang="en-GB" dirty="0"/>
              <a:t>Opportunity?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0291" y="2567064"/>
            <a:ext cx="356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Message - once every five years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30292" y="3464461"/>
            <a:ext cx="3446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is it collected and collected in the way that it is?</a:t>
            </a:r>
          </a:p>
          <a:p>
            <a:r>
              <a:rPr lang="en-GB" dirty="0"/>
              <a:t>Can online feedback offer something different/better?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30291" y="5252075"/>
            <a:ext cx="350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Less than 1% of stories posted by CO. Why?</a:t>
            </a:r>
          </a:p>
        </p:txBody>
      </p:sp>
    </p:spTree>
    <p:extLst>
      <p:ext uri="{BB962C8B-B14F-4D97-AF65-F5344CB8AC3E}">
        <p14:creationId xmlns:p14="http://schemas.microsoft.com/office/powerpoint/2010/main" val="34552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  <p:bldP spid="15" grpId="0"/>
      <p:bldP spid="17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1137</Words>
  <Application>Microsoft Office PowerPoint</Application>
  <PresentationFormat>On-screen Show (4:3)</PresentationFormat>
  <Paragraphs>166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Online patient feedback  and validated questionnaires:  how do they compare?</vt:lpstr>
      <vt:lpstr>Rationale &amp; aim</vt:lpstr>
      <vt:lpstr>Methods</vt:lpstr>
      <vt:lpstr>Results – question 1, who?</vt:lpstr>
      <vt:lpstr>Results – question 2, what?</vt:lpstr>
      <vt:lpstr>Results – question 2, what?</vt:lpstr>
      <vt:lpstr>Results – question three, how?</vt:lpstr>
      <vt:lpstr>PowerPoint Presentation</vt:lpstr>
      <vt:lpstr>Discussion</vt:lpstr>
      <vt:lpstr> Any questions?</vt:lpstr>
    </vt:vector>
  </TitlesOfParts>
  <Company>Plymouth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patient feedback  and validated paper-based questionnaires:  how do they compare?</dc:title>
  <dc:creator>Rebecca Baines</dc:creator>
  <cp:lastModifiedBy>James Munro</cp:lastModifiedBy>
  <cp:revision>25</cp:revision>
  <dcterms:created xsi:type="dcterms:W3CDTF">2019-06-27T08:33:24Z</dcterms:created>
  <dcterms:modified xsi:type="dcterms:W3CDTF">2019-07-22T21:04:19Z</dcterms:modified>
</cp:coreProperties>
</file>