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8"/>
  </p:notesMasterIdLst>
  <p:handoutMasterIdLst>
    <p:handoutMasterId r:id="rId19"/>
  </p:handoutMasterIdLst>
  <p:sldIdLst>
    <p:sldId id="256" r:id="rId2"/>
    <p:sldId id="261" r:id="rId3"/>
    <p:sldId id="257" r:id="rId4"/>
    <p:sldId id="263" r:id="rId5"/>
    <p:sldId id="268" r:id="rId6"/>
    <p:sldId id="269" r:id="rId7"/>
    <p:sldId id="272" r:id="rId8"/>
    <p:sldId id="276" r:id="rId9"/>
    <p:sldId id="275" r:id="rId10"/>
    <p:sldId id="273" r:id="rId11"/>
    <p:sldId id="270" r:id="rId12"/>
    <p:sldId id="271" r:id="rId13"/>
    <p:sldId id="278" r:id="rId14"/>
    <p:sldId id="277" r:id="rId15"/>
    <p:sldId id="267" r:id="rId16"/>
    <p:sldId id="260" r:id="rId17"/>
  </p:sldIdLst>
  <p:sldSz cx="10691813" cy="7559675"/>
  <p:notesSz cx="6858000" cy="9144000"/>
  <p:defaultTextStyle>
    <a:defPPr>
      <a:defRPr lang="en-US"/>
    </a:defPPr>
    <a:lvl1pPr marL="0" algn="l" defTabSz="995507" rtl="0" eaLnBrk="1" latinLnBrk="0" hangingPunct="1">
      <a:defRPr sz="1960" kern="1200">
        <a:solidFill>
          <a:schemeClr val="tx1"/>
        </a:solidFill>
        <a:latin typeface="+mn-lt"/>
        <a:ea typeface="+mn-ea"/>
        <a:cs typeface="+mn-cs"/>
      </a:defRPr>
    </a:lvl1pPr>
    <a:lvl2pPr marL="497754" algn="l" defTabSz="995507" rtl="0" eaLnBrk="1" latinLnBrk="0" hangingPunct="1">
      <a:defRPr sz="1960" kern="1200">
        <a:solidFill>
          <a:schemeClr val="tx1"/>
        </a:solidFill>
        <a:latin typeface="+mn-lt"/>
        <a:ea typeface="+mn-ea"/>
        <a:cs typeface="+mn-cs"/>
      </a:defRPr>
    </a:lvl2pPr>
    <a:lvl3pPr marL="995507" algn="l" defTabSz="995507" rtl="0" eaLnBrk="1" latinLnBrk="0" hangingPunct="1">
      <a:defRPr sz="1960" kern="1200">
        <a:solidFill>
          <a:schemeClr val="tx1"/>
        </a:solidFill>
        <a:latin typeface="+mn-lt"/>
        <a:ea typeface="+mn-ea"/>
        <a:cs typeface="+mn-cs"/>
      </a:defRPr>
    </a:lvl3pPr>
    <a:lvl4pPr marL="1493261" algn="l" defTabSz="995507" rtl="0" eaLnBrk="1" latinLnBrk="0" hangingPunct="1">
      <a:defRPr sz="1960" kern="1200">
        <a:solidFill>
          <a:schemeClr val="tx1"/>
        </a:solidFill>
        <a:latin typeface="+mn-lt"/>
        <a:ea typeface="+mn-ea"/>
        <a:cs typeface="+mn-cs"/>
      </a:defRPr>
    </a:lvl4pPr>
    <a:lvl5pPr marL="1991015" algn="l" defTabSz="995507" rtl="0" eaLnBrk="1" latinLnBrk="0" hangingPunct="1">
      <a:defRPr sz="1960" kern="1200">
        <a:solidFill>
          <a:schemeClr val="tx1"/>
        </a:solidFill>
        <a:latin typeface="+mn-lt"/>
        <a:ea typeface="+mn-ea"/>
        <a:cs typeface="+mn-cs"/>
      </a:defRPr>
    </a:lvl5pPr>
    <a:lvl6pPr marL="2488768" algn="l" defTabSz="995507" rtl="0" eaLnBrk="1" latinLnBrk="0" hangingPunct="1">
      <a:defRPr sz="1960" kern="1200">
        <a:solidFill>
          <a:schemeClr val="tx1"/>
        </a:solidFill>
        <a:latin typeface="+mn-lt"/>
        <a:ea typeface="+mn-ea"/>
        <a:cs typeface="+mn-cs"/>
      </a:defRPr>
    </a:lvl6pPr>
    <a:lvl7pPr marL="2986522" algn="l" defTabSz="995507" rtl="0" eaLnBrk="1" latinLnBrk="0" hangingPunct="1">
      <a:defRPr sz="1960" kern="1200">
        <a:solidFill>
          <a:schemeClr val="tx1"/>
        </a:solidFill>
        <a:latin typeface="+mn-lt"/>
        <a:ea typeface="+mn-ea"/>
        <a:cs typeface="+mn-cs"/>
      </a:defRPr>
    </a:lvl7pPr>
    <a:lvl8pPr marL="3484275" algn="l" defTabSz="995507" rtl="0" eaLnBrk="1" latinLnBrk="0" hangingPunct="1">
      <a:defRPr sz="1960" kern="1200">
        <a:solidFill>
          <a:schemeClr val="tx1"/>
        </a:solidFill>
        <a:latin typeface="+mn-lt"/>
        <a:ea typeface="+mn-ea"/>
        <a:cs typeface="+mn-cs"/>
      </a:defRPr>
    </a:lvl8pPr>
    <a:lvl9pPr marL="3982029" algn="l" defTabSz="995507" rtl="0" eaLnBrk="1" latinLnBrk="0" hangingPunct="1">
      <a:defRPr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77"/>
    <a:srgbClr val="1CBA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snapToObjects="1">
      <p:cViewPr varScale="1">
        <p:scale>
          <a:sx n="104" d="100"/>
          <a:sy n="104" d="100"/>
        </p:scale>
        <p:origin x="870" y="108"/>
      </p:cViewPr>
      <p:guideLst>
        <p:guide orient="horz" pos="2381"/>
        <p:guide pos="3367"/>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9" d="100"/>
          <a:sy n="69" d="100"/>
        </p:scale>
        <p:origin x="326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7337C1-CF5D-4A11-BF0B-D3C4AD734783}" type="datetimeFigureOut">
              <a:rPr lang="en-GB" smtClean="0"/>
              <a:t>28/06/2019</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63ABBB1-8B96-4223-846B-41EC723852EF}" type="slidenum">
              <a:rPr lang="en-GB" smtClean="0"/>
              <a:t>‹#›</a:t>
            </a:fld>
            <a:endParaRPr lang="en-GB"/>
          </a:p>
        </p:txBody>
      </p:sp>
    </p:spTree>
    <p:extLst>
      <p:ext uri="{BB962C8B-B14F-4D97-AF65-F5344CB8AC3E}">
        <p14:creationId xmlns:p14="http://schemas.microsoft.com/office/powerpoint/2010/main" val="18218541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F44783-EFC3-BC45-9BDD-A9CCF3414DA7}" type="datetimeFigureOut">
              <a:rPr lang="en-US" smtClean="0"/>
              <a:t>6/28/2019</a:t>
            </a:fld>
            <a:endParaRPr lang="en-US"/>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0795EF-0967-7043-BCD5-B3306613152F}" type="slidenum">
              <a:rPr lang="en-US" smtClean="0"/>
              <a:t>‹#›</a:t>
            </a:fld>
            <a:endParaRPr lang="en-US"/>
          </a:p>
        </p:txBody>
      </p:sp>
    </p:spTree>
    <p:extLst>
      <p:ext uri="{BB962C8B-B14F-4D97-AF65-F5344CB8AC3E}">
        <p14:creationId xmlns:p14="http://schemas.microsoft.com/office/powerpoint/2010/main" val="1382174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s://www.nihr.ac.uk/funding-and-support/funding-for-research-studies/manage-my-study/study-outputs-and-branding.htm"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519"/>
            <a:ext cx="10691813" cy="7558636"/>
          </a:xfrm>
          <a:prstGeom prst="rect">
            <a:avLst/>
          </a:prstGeom>
        </p:spPr>
      </p:pic>
      <p:sp>
        <p:nvSpPr>
          <p:cNvPr id="2" name="Title 1"/>
          <p:cNvSpPr>
            <a:spLocks noGrp="1"/>
          </p:cNvSpPr>
          <p:nvPr>
            <p:ph type="ctrTitle" hasCustomPrompt="1"/>
          </p:nvPr>
        </p:nvSpPr>
        <p:spPr>
          <a:xfrm>
            <a:off x="1930399" y="2214880"/>
            <a:ext cx="6156961" cy="1056640"/>
          </a:xfrm>
          <a:prstGeom prst="rect">
            <a:avLst/>
          </a:prstGeom>
        </p:spPr>
        <p:txBody>
          <a:bodyPr anchor="b">
            <a:normAutofit/>
          </a:bodyPr>
          <a:lstStyle>
            <a:lvl1pPr algn="l">
              <a:defRPr sz="6000">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r>
              <a:rPr lang="en-US" dirty="0"/>
              <a:t>Title Here</a:t>
            </a:r>
          </a:p>
        </p:txBody>
      </p:sp>
      <p:sp>
        <p:nvSpPr>
          <p:cNvPr id="3" name="Subtitle 2"/>
          <p:cNvSpPr>
            <a:spLocks noGrp="1"/>
          </p:cNvSpPr>
          <p:nvPr>
            <p:ph type="subTitle" idx="1" hasCustomPrompt="1"/>
          </p:nvPr>
        </p:nvSpPr>
        <p:spPr>
          <a:xfrm>
            <a:off x="1930399" y="3828341"/>
            <a:ext cx="6156961" cy="703020"/>
          </a:xfrm>
          <a:prstGeom prst="rect">
            <a:avLst/>
          </a:prstGeom>
        </p:spPr>
        <p:txBody>
          <a:bodyPr/>
          <a:lstStyle>
            <a:lvl1pPr marL="0" indent="0" algn="l">
              <a:buNone/>
              <a:defRPr sz="2646" b="1">
                <a:solidFill>
                  <a:srgbClr val="004277"/>
                </a:solidFill>
                <a:latin typeface="Microsoft Sans Serif" panose="020B0604020202020204" pitchFamily="34" charset="0"/>
                <a:ea typeface="Microsoft Sans Serif" panose="020B0604020202020204" pitchFamily="34" charset="0"/>
                <a:cs typeface="Microsoft Sans Serif" panose="020B0604020202020204" pitchFamily="34" charset="0"/>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dirty="0"/>
              <a:t>Author</a:t>
            </a:r>
          </a:p>
        </p:txBody>
      </p:sp>
      <p:sp>
        <p:nvSpPr>
          <p:cNvPr id="12" name="Text Placeholder 11"/>
          <p:cNvSpPr>
            <a:spLocks noGrp="1"/>
          </p:cNvSpPr>
          <p:nvPr>
            <p:ph type="body" sz="quarter" idx="13" hasCustomPrompt="1"/>
          </p:nvPr>
        </p:nvSpPr>
        <p:spPr>
          <a:xfrm>
            <a:off x="1930400" y="5038725"/>
            <a:ext cx="6156325" cy="1207330"/>
          </a:xfrm>
          <a:prstGeom prst="rect">
            <a:avLst/>
          </a:prstGeom>
        </p:spPr>
        <p:txBody>
          <a:bodyPr/>
          <a:lstStyle>
            <a:lvl1pPr marL="0" indent="0">
              <a:buNone/>
              <a:defRPr sz="3200">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r>
              <a:rPr lang="en-GB" sz="1000" b="1" dirty="0">
                <a:solidFill>
                  <a:srgbClr val="004277"/>
                </a:solidFill>
                <a:latin typeface="Myriad Pro" panose="020B0503030403020204" pitchFamily="34" charset="0"/>
                <a:cs typeface="Myanmar Text" panose="020B0502040204020203" pitchFamily="34" charset="0"/>
              </a:rPr>
              <a:t>NOTE:</a:t>
            </a:r>
          </a:p>
          <a:p>
            <a:r>
              <a:rPr lang="en-GB" sz="1000" dirty="0">
                <a:solidFill>
                  <a:srgbClr val="004277"/>
                </a:solidFill>
                <a:latin typeface="Myriad Pro" panose="020B0503030403020204" pitchFamily="34" charset="0"/>
              </a:rPr>
              <a:t>Please use the following link/guidelines for HTA outputs:</a:t>
            </a:r>
          </a:p>
          <a:p>
            <a:pPr>
              <a:defRPr/>
            </a:pPr>
            <a:r>
              <a:rPr lang="en-GB" altLang="en-US" sz="1000" u="sng" kern="0" dirty="0">
                <a:solidFill>
                  <a:srgbClr val="000000"/>
                </a:solidFill>
                <a:latin typeface="Myriad Pro" panose="020B0503030403020204"/>
                <a:cs typeface="Arial" panose="020B0604020202020204" pitchFamily="34" charset="0"/>
                <a:hlinkClick r:id="rId3"/>
              </a:rPr>
              <a:t>https://www.nihr.ac.uk/funding-and-support/funding-for-research-studies/manage-my-study/study-outputs-and-branding.htm</a:t>
            </a:r>
            <a:endParaRPr lang="en-GB" altLang="en-US" sz="1000" u="sng" kern="0" dirty="0">
              <a:solidFill>
                <a:srgbClr val="000000"/>
              </a:solidFill>
              <a:latin typeface="Myriad Pro" panose="020B0503030403020204"/>
              <a:cs typeface="Arial" panose="020B0604020202020204" pitchFamily="34" charset="0"/>
            </a:endParaRPr>
          </a:p>
          <a:p>
            <a:r>
              <a:rPr lang="en-GB" sz="1000" dirty="0">
                <a:solidFill>
                  <a:srgbClr val="004277"/>
                </a:solidFill>
                <a:latin typeface="Myriad Pro" panose="020B0503030403020204" pitchFamily="34" charset="0"/>
              </a:rPr>
              <a:t>Also where appropriate please add trial logo.</a:t>
            </a:r>
          </a:p>
          <a:p>
            <a:endParaRPr lang="en-US" dirty="0"/>
          </a:p>
          <a:p>
            <a:pPr lvl="0"/>
            <a:endParaRPr lang="en-GB" dirty="0"/>
          </a:p>
        </p:txBody>
      </p:sp>
      <p:sp>
        <p:nvSpPr>
          <p:cNvPr id="8" name="TextBox 7">
            <a:extLst>
              <a:ext uri="{FF2B5EF4-FFF2-40B4-BE49-F238E27FC236}">
                <a16:creationId xmlns:a16="http://schemas.microsoft.com/office/drawing/2014/main" id="{02EE39A2-1FE1-3446-B107-88F1F7CCC340}"/>
              </a:ext>
            </a:extLst>
          </p:cNvPr>
          <p:cNvSpPr txBox="1"/>
          <p:nvPr userDrawn="1"/>
        </p:nvSpPr>
        <p:spPr>
          <a:xfrm>
            <a:off x="2233245" y="6811599"/>
            <a:ext cx="1987063" cy="707886"/>
          </a:xfrm>
          <a:prstGeom prst="rect">
            <a:avLst/>
          </a:prstGeom>
          <a:noFill/>
        </p:spPr>
        <p:txBody>
          <a:bodyPr wrap="square" rtlCol="0">
            <a:spAutoFit/>
          </a:bodyPr>
          <a:lstStyle/>
          <a:p>
            <a:r>
              <a:rPr lang="en-GB" sz="800" dirty="0">
                <a:solidFill>
                  <a:srgbClr val="004277"/>
                </a:solidFill>
                <a:latin typeface="Microsoft Sans Serif" panose="020B0604020202020204" pitchFamily="34" charset="0"/>
              </a:rPr>
              <a:t>HSRU is core funded by the Chief Scientist Office of the Scottish Government Health and Social Care Directorates. The author accepts full responsibility for this talk.</a:t>
            </a:r>
          </a:p>
        </p:txBody>
      </p:sp>
    </p:spTree>
    <p:extLst>
      <p:ext uri="{BB962C8B-B14F-4D97-AF65-F5344CB8AC3E}">
        <p14:creationId xmlns:p14="http://schemas.microsoft.com/office/powerpoint/2010/main" val="855106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45413" y="1758461"/>
            <a:ext cx="5412730" cy="5112835"/>
          </a:xfrm>
          <a:prstGeom prst="rect">
            <a:avLst/>
          </a:prstGeom>
        </p:spPr>
        <p:txBody>
          <a:bodyPr anchor="t"/>
          <a:lstStyle>
            <a:lvl1pPr marL="0" indent="0">
              <a:buNone/>
              <a:defRPr sz="3527">
                <a:latin typeface="Microsoft Sans Serif" panose="020B0604020202020204" pitchFamily="34" charset="0"/>
              </a:defRPr>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736455" y="1758462"/>
            <a:ext cx="3448388" cy="5122347"/>
          </a:xfrm>
          <a:prstGeom prst="rect">
            <a:avLst/>
          </a:prstGeom>
        </p:spPr>
        <p:txBody>
          <a:bodyPr>
            <a:normAutofit/>
          </a:bodyPr>
          <a:lstStyle>
            <a:lvl1pPr marL="0" indent="0">
              <a:buNone/>
              <a:defRPr sz="3200" b="1">
                <a:latin typeface="Microsoft Sans Serif" panose="020B0604020202020204" pitchFamily="34" charset="0"/>
              </a:defRPr>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843" y="516547"/>
            <a:ext cx="9710126" cy="1121571"/>
          </a:xfrm>
          <a:prstGeom prst="rect">
            <a:avLst/>
          </a:prstGeom>
        </p:spPr>
      </p:pic>
      <p:sp>
        <p:nvSpPr>
          <p:cNvPr id="9" name="Title 1"/>
          <p:cNvSpPr>
            <a:spLocks noGrp="1"/>
          </p:cNvSpPr>
          <p:nvPr>
            <p:ph type="title" hasCustomPrompt="1"/>
          </p:nvPr>
        </p:nvSpPr>
        <p:spPr>
          <a:xfrm>
            <a:off x="735063" y="508000"/>
            <a:ext cx="7291337" cy="1004227"/>
          </a:xfrm>
          <a:prstGeom prst="rect">
            <a:avLst/>
          </a:prstGeom>
        </p:spPr>
        <p:txBody>
          <a:bodyPr/>
          <a:lstStyle>
            <a:lvl1pPr>
              <a:defRPr>
                <a:latin typeface="Microsoft Sans Serif" panose="020B0604020202020204" pitchFamily="34" charset="0"/>
              </a:defRPr>
            </a:lvl1pPr>
          </a:lstStyle>
          <a:p>
            <a:r>
              <a:rPr lang="en-US" dirty="0"/>
              <a:t>Slide Title</a:t>
            </a:r>
          </a:p>
        </p:txBody>
      </p:sp>
      <p:sp>
        <p:nvSpPr>
          <p:cNvPr id="10" name="Date Placeholder 1"/>
          <p:cNvSpPr>
            <a:spLocks noGrp="1"/>
          </p:cNvSpPr>
          <p:nvPr>
            <p:ph type="dt" sz="half" idx="10"/>
          </p:nvPr>
        </p:nvSpPr>
        <p:spPr>
          <a:xfrm>
            <a:off x="735062" y="7006700"/>
            <a:ext cx="2405658" cy="402483"/>
          </a:xfrm>
          <a:prstGeom prst="rect">
            <a:avLst/>
          </a:prstGeom>
        </p:spPr>
        <p:txBody>
          <a:bodyPr/>
          <a:lstStyle>
            <a:lvl1pPr>
              <a:defRPr>
                <a:solidFill>
                  <a:srgbClr val="004277"/>
                </a:solidFill>
              </a:defRPr>
            </a:lvl1pPr>
          </a:lstStyle>
          <a:p>
            <a:r>
              <a:rPr lang="en-US" dirty="0"/>
              <a:t>27-Jun-18</a:t>
            </a:r>
          </a:p>
        </p:txBody>
      </p:sp>
      <p:sp>
        <p:nvSpPr>
          <p:cNvPr id="11" name="Footer Placeholder 2"/>
          <p:cNvSpPr>
            <a:spLocks noGrp="1"/>
          </p:cNvSpPr>
          <p:nvPr>
            <p:ph type="ftr" sz="quarter" idx="11"/>
          </p:nvPr>
        </p:nvSpPr>
        <p:spPr>
          <a:xfrm>
            <a:off x="3541663" y="7006700"/>
            <a:ext cx="3608487" cy="402483"/>
          </a:xfrm>
          <a:prstGeom prst="rect">
            <a:avLst/>
          </a:prstGeom>
        </p:spPr>
        <p:txBody>
          <a:bodyPr/>
          <a:lstStyle>
            <a:lvl1pPr>
              <a:defRPr>
                <a:solidFill>
                  <a:srgbClr val="004277"/>
                </a:solidFill>
              </a:defRPr>
            </a:lvl1pPr>
          </a:lstStyle>
          <a:p>
            <a:endParaRPr lang="en-US" dirty="0"/>
          </a:p>
        </p:txBody>
      </p:sp>
      <p:sp>
        <p:nvSpPr>
          <p:cNvPr id="12" name="Slide Number Placeholder 3"/>
          <p:cNvSpPr>
            <a:spLocks noGrp="1"/>
          </p:cNvSpPr>
          <p:nvPr>
            <p:ph type="sldNum" sz="quarter" idx="12"/>
          </p:nvPr>
        </p:nvSpPr>
        <p:spPr>
          <a:xfrm>
            <a:off x="7551093" y="7006700"/>
            <a:ext cx="2405658" cy="402483"/>
          </a:xfrm>
          <a:prstGeom prst="rect">
            <a:avLst/>
          </a:prstGeom>
        </p:spPr>
        <p:txBody>
          <a:bodyPr/>
          <a:lstStyle>
            <a:lvl1pPr>
              <a:defRPr>
                <a:solidFill>
                  <a:srgbClr val="004277"/>
                </a:solidFill>
              </a:defRPr>
            </a:lvl1pPr>
          </a:lstStyle>
          <a:p>
            <a:fld id="{4614FD01-3816-1548-907D-D54E047F68F4}" type="slidenum">
              <a:rPr lang="en-US" smtClean="0"/>
              <a:pPr/>
              <a:t>‹#›</a:t>
            </a:fld>
            <a:endParaRPr lang="en-US" dirty="0"/>
          </a:p>
        </p:txBody>
      </p:sp>
    </p:spTree>
    <p:extLst>
      <p:ext uri="{BB962C8B-B14F-4D97-AF65-F5344CB8AC3E}">
        <p14:creationId xmlns:p14="http://schemas.microsoft.com/office/powerpoint/2010/main" val="3778741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735062" y="2012414"/>
            <a:ext cx="9221689" cy="4868395"/>
          </a:xfrm>
          <a:prstGeom prst="rect">
            <a:avLst/>
          </a:prstGeom>
        </p:spPr>
        <p:txBody>
          <a:bodyPr vert="eaVert"/>
          <a:lstStyle>
            <a:lvl1pPr>
              <a:buClr>
                <a:srgbClr val="1CBAE1"/>
              </a:buClr>
              <a:defRPr sz="3200" b="1">
                <a:latin typeface="Microsoft Sans Serif" panose="020B0604020202020204" pitchFamily="34" charset="0"/>
              </a:defRPr>
            </a:lvl1pPr>
            <a:lvl2pPr>
              <a:buClr>
                <a:srgbClr val="1CBAE1"/>
              </a:buClr>
              <a:defRPr>
                <a:latin typeface="Microsoft Sans Serif" panose="020B0604020202020204" pitchFamily="34" charset="0"/>
              </a:defRPr>
            </a:lvl2pPr>
            <a:lvl3pPr>
              <a:buClr>
                <a:srgbClr val="1CBAE1"/>
              </a:buClr>
              <a:defRPr>
                <a:latin typeface="Microsoft Sans Serif" panose="020B0604020202020204" pitchFamily="34" charset="0"/>
              </a:defRPr>
            </a:lvl3pPr>
            <a:lvl4pPr>
              <a:buClr>
                <a:srgbClr val="1CBAE1"/>
              </a:buClr>
              <a:defRPr>
                <a:latin typeface="Microsoft Sans Serif" panose="020B0604020202020204" pitchFamily="34" charset="0"/>
              </a:defRPr>
            </a:lvl4pPr>
            <a:lvl5pPr>
              <a:buClr>
                <a:srgbClr val="1CBAE1"/>
              </a:buClr>
              <a:defRPr>
                <a:latin typeface="Microsoft Sans Serif"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843" y="516547"/>
            <a:ext cx="9710126" cy="1121571"/>
          </a:xfrm>
          <a:prstGeom prst="rect">
            <a:avLst/>
          </a:prstGeom>
        </p:spPr>
      </p:pic>
      <p:sp>
        <p:nvSpPr>
          <p:cNvPr id="8" name="Title 1"/>
          <p:cNvSpPr>
            <a:spLocks noGrp="1"/>
          </p:cNvSpPr>
          <p:nvPr>
            <p:ph type="title" hasCustomPrompt="1"/>
          </p:nvPr>
        </p:nvSpPr>
        <p:spPr>
          <a:xfrm>
            <a:off x="735063" y="508000"/>
            <a:ext cx="7291337" cy="1004227"/>
          </a:xfrm>
          <a:prstGeom prst="rect">
            <a:avLst/>
          </a:prstGeom>
        </p:spPr>
        <p:txBody>
          <a:bodyPr/>
          <a:lstStyle>
            <a:lvl1pPr>
              <a:defRPr>
                <a:latin typeface="Microsoft Sans Serif" panose="020B0604020202020204" pitchFamily="34" charset="0"/>
              </a:defRPr>
            </a:lvl1pPr>
          </a:lstStyle>
          <a:p>
            <a:r>
              <a:rPr lang="en-US" dirty="0"/>
              <a:t>Slide Title</a:t>
            </a:r>
          </a:p>
        </p:txBody>
      </p:sp>
      <p:sp>
        <p:nvSpPr>
          <p:cNvPr id="9" name="Date Placeholder 1"/>
          <p:cNvSpPr>
            <a:spLocks noGrp="1"/>
          </p:cNvSpPr>
          <p:nvPr>
            <p:ph type="dt" sz="half" idx="10"/>
          </p:nvPr>
        </p:nvSpPr>
        <p:spPr>
          <a:xfrm>
            <a:off x="735062" y="7006700"/>
            <a:ext cx="2405658" cy="402483"/>
          </a:xfrm>
          <a:prstGeom prst="rect">
            <a:avLst/>
          </a:prstGeom>
        </p:spPr>
        <p:txBody>
          <a:bodyPr/>
          <a:lstStyle>
            <a:lvl1pPr>
              <a:defRPr>
                <a:solidFill>
                  <a:srgbClr val="004277"/>
                </a:solidFill>
              </a:defRPr>
            </a:lvl1pPr>
          </a:lstStyle>
          <a:p>
            <a:r>
              <a:rPr lang="en-US" dirty="0"/>
              <a:t>27-Jun-18</a:t>
            </a:r>
          </a:p>
        </p:txBody>
      </p:sp>
      <p:sp>
        <p:nvSpPr>
          <p:cNvPr id="10" name="Footer Placeholder 2"/>
          <p:cNvSpPr>
            <a:spLocks noGrp="1"/>
          </p:cNvSpPr>
          <p:nvPr>
            <p:ph type="ftr" sz="quarter" idx="11"/>
          </p:nvPr>
        </p:nvSpPr>
        <p:spPr>
          <a:xfrm>
            <a:off x="3541663" y="7006700"/>
            <a:ext cx="3608487" cy="402483"/>
          </a:xfrm>
          <a:prstGeom prst="rect">
            <a:avLst/>
          </a:prstGeom>
        </p:spPr>
        <p:txBody>
          <a:bodyPr/>
          <a:lstStyle>
            <a:lvl1pPr>
              <a:defRPr>
                <a:solidFill>
                  <a:srgbClr val="004277"/>
                </a:solidFill>
              </a:defRPr>
            </a:lvl1pPr>
          </a:lstStyle>
          <a:p>
            <a:endParaRPr lang="en-US" dirty="0"/>
          </a:p>
        </p:txBody>
      </p:sp>
      <p:sp>
        <p:nvSpPr>
          <p:cNvPr id="11" name="Slide Number Placeholder 3"/>
          <p:cNvSpPr>
            <a:spLocks noGrp="1"/>
          </p:cNvSpPr>
          <p:nvPr>
            <p:ph type="sldNum" sz="quarter" idx="12"/>
          </p:nvPr>
        </p:nvSpPr>
        <p:spPr>
          <a:xfrm>
            <a:off x="7551093" y="7006700"/>
            <a:ext cx="2405658" cy="402483"/>
          </a:xfrm>
          <a:prstGeom prst="rect">
            <a:avLst/>
          </a:prstGeom>
        </p:spPr>
        <p:txBody>
          <a:bodyPr/>
          <a:lstStyle>
            <a:lvl1pPr>
              <a:defRPr>
                <a:solidFill>
                  <a:srgbClr val="004277"/>
                </a:solidFill>
              </a:defRPr>
            </a:lvl1pPr>
          </a:lstStyle>
          <a:p>
            <a:fld id="{4614FD01-3816-1548-907D-D54E047F68F4}" type="slidenum">
              <a:rPr lang="en-US" smtClean="0"/>
              <a:pPr/>
              <a:t>‹#›</a:t>
            </a:fld>
            <a:endParaRPr lang="en-US" dirty="0"/>
          </a:p>
        </p:txBody>
      </p:sp>
    </p:spTree>
    <p:extLst>
      <p:ext uri="{BB962C8B-B14F-4D97-AF65-F5344CB8AC3E}">
        <p14:creationId xmlns:p14="http://schemas.microsoft.com/office/powerpoint/2010/main" val="1947001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519"/>
            <a:ext cx="10691813" cy="7558636"/>
          </a:xfrm>
          <a:prstGeom prst="rect">
            <a:avLst/>
          </a:prstGeom>
        </p:spPr>
      </p:pic>
      <p:sp>
        <p:nvSpPr>
          <p:cNvPr id="2" name="Title 1"/>
          <p:cNvSpPr>
            <a:spLocks noGrp="1"/>
          </p:cNvSpPr>
          <p:nvPr>
            <p:ph type="ctrTitle" hasCustomPrompt="1"/>
          </p:nvPr>
        </p:nvSpPr>
        <p:spPr>
          <a:xfrm>
            <a:off x="1930399" y="2214880"/>
            <a:ext cx="6156961" cy="1056640"/>
          </a:xfrm>
          <a:prstGeom prst="rect">
            <a:avLst/>
          </a:prstGeom>
        </p:spPr>
        <p:txBody>
          <a:bodyPr anchor="b">
            <a:normAutofit/>
          </a:bodyPr>
          <a:lstStyle>
            <a:lvl1pPr algn="l">
              <a:defRPr sz="6000">
                <a:latin typeface="Microsoft Sans Serif" panose="020B0604020202020204" pitchFamily="34" charset="0"/>
              </a:defRPr>
            </a:lvl1pPr>
          </a:lstStyle>
          <a:p>
            <a:r>
              <a:rPr lang="en-US" dirty="0"/>
              <a:t>Your text here</a:t>
            </a:r>
          </a:p>
        </p:txBody>
      </p:sp>
      <p:sp>
        <p:nvSpPr>
          <p:cNvPr id="3" name="Subtitle 2"/>
          <p:cNvSpPr>
            <a:spLocks noGrp="1"/>
          </p:cNvSpPr>
          <p:nvPr>
            <p:ph type="subTitle" idx="1" hasCustomPrompt="1"/>
          </p:nvPr>
        </p:nvSpPr>
        <p:spPr>
          <a:xfrm>
            <a:off x="1930399" y="3828340"/>
            <a:ext cx="7152641" cy="532645"/>
          </a:xfrm>
          <a:prstGeom prst="rect">
            <a:avLst/>
          </a:prstGeom>
        </p:spPr>
        <p:txBody>
          <a:bodyPr/>
          <a:lstStyle>
            <a:lvl1pPr marL="0" indent="0" algn="l">
              <a:buClr>
                <a:srgbClr val="1CBAE1"/>
              </a:buClr>
              <a:buFont typeface="Wingdings" panose="05000000000000000000" pitchFamily="2" charset="2"/>
              <a:buNone/>
              <a:defRPr sz="2646" b="1" baseline="0">
                <a:solidFill>
                  <a:srgbClr val="004277"/>
                </a:solidFill>
                <a:latin typeface="Microsoft Sans Serif" panose="020B0604020202020204" pitchFamily="34" charset="0"/>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dirty="0"/>
              <a:t>If you have any further questions please contact:</a:t>
            </a:r>
          </a:p>
        </p:txBody>
      </p:sp>
      <p:sp>
        <p:nvSpPr>
          <p:cNvPr id="5" name="Text Placeholder 4"/>
          <p:cNvSpPr>
            <a:spLocks noGrp="1"/>
          </p:cNvSpPr>
          <p:nvPr>
            <p:ph type="body" sz="quarter" idx="10" hasCustomPrompt="1"/>
          </p:nvPr>
        </p:nvSpPr>
        <p:spPr>
          <a:xfrm>
            <a:off x="1930400" y="4651375"/>
            <a:ext cx="7153275" cy="1820863"/>
          </a:xfrm>
          <a:prstGeom prst="rect">
            <a:avLst/>
          </a:prstGeom>
        </p:spPr>
        <p:txBody>
          <a:bodyPr>
            <a:normAutofit/>
          </a:bodyPr>
          <a:lstStyle>
            <a:lvl1pPr marL="251986" indent="-251986">
              <a:buClr>
                <a:srgbClr val="1CBAE1"/>
              </a:buClr>
              <a:buFont typeface="Wingdings" panose="05000000000000000000" pitchFamily="2" charset="2"/>
              <a:buChar char="§"/>
              <a:defRPr sz="2650" baseline="0">
                <a:latin typeface="Microsoft Sans Serif" panose="020B0604020202020204" pitchFamily="34" charset="0"/>
              </a:defRPr>
            </a:lvl1pPr>
          </a:lstStyle>
          <a:p>
            <a:r>
              <a:rPr lang="en-US" dirty="0"/>
              <a:t>Please add your name and email address and/or other contact details</a:t>
            </a:r>
          </a:p>
        </p:txBody>
      </p:sp>
    </p:spTree>
    <p:extLst>
      <p:ext uri="{BB962C8B-B14F-4D97-AF65-F5344CB8AC3E}">
        <p14:creationId xmlns:p14="http://schemas.microsoft.com/office/powerpoint/2010/main" val="437451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843" y="516547"/>
            <a:ext cx="9710126" cy="1121571"/>
          </a:xfrm>
          <a:prstGeom prst="rect">
            <a:avLst/>
          </a:prstGeom>
        </p:spPr>
      </p:pic>
      <p:sp>
        <p:nvSpPr>
          <p:cNvPr id="2" name="Title 1"/>
          <p:cNvSpPr>
            <a:spLocks noGrp="1"/>
          </p:cNvSpPr>
          <p:nvPr>
            <p:ph type="title" hasCustomPrompt="1"/>
          </p:nvPr>
        </p:nvSpPr>
        <p:spPr>
          <a:xfrm>
            <a:off x="735063" y="508000"/>
            <a:ext cx="7291337" cy="1004227"/>
          </a:xfrm>
          <a:prstGeom prst="rect">
            <a:avLst/>
          </a:prstGeom>
        </p:spPr>
        <p:txBody>
          <a:bodyPr/>
          <a:lstStyle>
            <a:lvl1pPr>
              <a:defRPr>
                <a:latin typeface="Microsoft Sans Serif" panose="020B0604020202020204" pitchFamily="34" charset="0"/>
              </a:defRPr>
            </a:lvl1pPr>
          </a:lstStyle>
          <a:p>
            <a:r>
              <a:rPr lang="en-US" dirty="0"/>
              <a:t>Slide Title</a:t>
            </a:r>
          </a:p>
        </p:txBody>
      </p:sp>
      <p:sp>
        <p:nvSpPr>
          <p:cNvPr id="3" name="Content Placeholder 2"/>
          <p:cNvSpPr>
            <a:spLocks noGrp="1"/>
          </p:cNvSpPr>
          <p:nvPr>
            <p:ph idx="1"/>
          </p:nvPr>
        </p:nvSpPr>
        <p:spPr>
          <a:xfrm>
            <a:off x="735062" y="1814732"/>
            <a:ext cx="9221689" cy="4994226"/>
          </a:xfrm>
          <a:prstGeom prst="rect">
            <a:avLst/>
          </a:prstGeom>
        </p:spPr>
        <p:txBody>
          <a:bodyPr/>
          <a:lstStyle>
            <a:lvl1pPr>
              <a:buClr>
                <a:srgbClr val="1CBAE1"/>
              </a:buClr>
              <a:defRPr sz="2650" b="1">
                <a:latin typeface="Microsoft Sans Serif" panose="020B0604020202020204" pitchFamily="34" charset="0"/>
              </a:defRPr>
            </a:lvl1pPr>
            <a:lvl2pPr>
              <a:buClr>
                <a:srgbClr val="1CBAE1"/>
              </a:buClr>
              <a:defRPr>
                <a:latin typeface="Microsoft Sans Serif" panose="020B0604020202020204" pitchFamily="34" charset="0"/>
              </a:defRPr>
            </a:lvl2pPr>
            <a:lvl3pPr>
              <a:buClr>
                <a:srgbClr val="1CBAE1"/>
              </a:buClr>
              <a:defRPr>
                <a:latin typeface="Microsoft Sans Serif" panose="020B0604020202020204" pitchFamily="34" charset="0"/>
              </a:defRPr>
            </a:lvl3pPr>
            <a:lvl4pPr>
              <a:buClr>
                <a:srgbClr val="1CBAE1"/>
              </a:buClr>
              <a:defRPr>
                <a:latin typeface="Microsoft Sans Serif" panose="020B0604020202020204" pitchFamily="34" charset="0"/>
              </a:defRPr>
            </a:lvl4pPr>
            <a:lvl5pPr>
              <a:buClr>
                <a:srgbClr val="1CBAE1"/>
              </a:buClr>
              <a:defRPr>
                <a:latin typeface="Microsoft Sans Serif"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1"/>
          <p:cNvSpPr>
            <a:spLocks noGrp="1"/>
          </p:cNvSpPr>
          <p:nvPr>
            <p:ph type="dt" sz="half" idx="10"/>
          </p:nvPr>
        </p:nvSpPr>
        <p:spPr>
          <a:xfrm>
            <a:off x="735062" y="7006700"/>
            <a:ext cx="2405658" cy="402483"/>
          </a:xfrm>
          <a:prstGeom prst="rect">
            <a:avLst/>
          </a:prstGeom>
        </p:spPr>
        <p:txBody>
          <a:bodyPr/>
          <a:lstStyle>
            <a:lvl1pPr>
              <a:defRPr>
                <a:solidFill>
                  <a:srgbClr val="004277"/>
                </a:solidFill>
              </a:defRPr>
            </a:lvl1pPr>
          </a:lstStyle>
          <a:p>
            <a:r>
              <a:rPr lang="en-US" dirty="0"/>
              <a:t>27-Jun-18</a:t>
            </a:r>
          </a:p>
        </p:txBody>
      </p:sp>
      <p:sp>
        <p:nvSpPr>
          <p:cNvPr id="10" name="Footer Placeholder 2"/>
          <p:cNvSpPr>
            <a:spLocks noGrp="1"/>
          </p:cNvSpPr>
          <p:nvPr>
            <p:ph type="ftr" sz="quarter" idx="11"/>
          </p:nvPr>
        </p:nvSpPr>
        <p:spPr>
          <a:xfrm>
            <a:off x="3541663" y="7006700"/>
            <a:ext cx="3608487" cy="402483"/>
          </a:xfrm>
          <a:prstGeom prst="rect">
            <a:avLst/>
          </a:prstGeom>
        </p:spPr>
        <p:txBody>
          <a:bodyPr/>
          <a:lstStyle>
            <a:lvl1pPr>
              <a:defRPr>
                <a:solidFill>
                  <a:srgbClr val="004277"/>
                </a:solidFill>
              </a:defRPr>
            </a:lvl1pPr>
          </a:lstStyle>
          <a:p>
            <a:endParaRPr lang="en-US" dirty="0"/>
          </a:p>
        </p:txBody>
      </p:sp>
      <p:sp>
        <p:nvSpPr>
          <p:cNvPr id="11" name="Slide Number Placeholder 3"/>
          <p:cNvSpPr>
            <a:spLocks noGrp="1"/>
          </p:cNvSpPr>
          <p:nvPr>
            <p:ph type="sldNum" sz="quarter" idx="12"/>
          </p:nvPr>
        </p:nvSpPr>
        <p:spPr>
          <a:xfrm>
            <a:off x="7551093" y="7006700"/>
            <a:ext cx="2405658" cy="402483"/>
          </a:xfrm>
          <a:prstGeom prst="rect">
            <a:avLst/>
          </a:prstGeom>
        </p:spPr>
        <p:txBody>
          <a:bodyPr/>
          <a:lstStyle>
            <a:lvl1pPr>
              <a:defRPr>
                <a:solidFill>
                  <a:srgbClr val="004277"/>
                </a:solidFill>
              </a:defRPr>
            </a:lvl1pPr>
          </a:lstStyle>
          <a:p>
            <a:fld id="{4614FD01-3816-1548-907D-D54E047F68F4}" type="slidenum">
              <a:rPr lang="en-US" smtClean="0"/>
              <a:pPr/>
              <a:t>‹#›</a:t>
            </a:fld>
            <a:endParaRPr lang="en-US" dirty="0"/>
          </a:p>
        </p:txBody>
      </p:sp>
    </p:spTree>
    <p:extLst>
      <p:ext uri="{BB962C8B-B14F-4D97-AF65-F5344CB8AC3E}">
        <p14:creationId xmlns:p14="http://schemas.microsoft.com/office/powerpoint/2010/main" val="696227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35062" y="1828800"/>
            <a:ext cx="4544021" cy="4980158"/>
          </a:xfrm>
          <a:prstGeom prst="rect">
            <a:avLst/>
          </a:prstGeom>
        </p:spPr>
        <p:txBody>
          <a:bodyPr/>
          <a:lstStyle>
            <a:lvl1pPr>
              <a:buClr>
                <a:srgbClr val="1CBAE1"/>
              </a:buClr>
              <a:defRPr sz="2650" b="1">
                <a:latin typeface="Microsoft Sans Serif" panose="020B0604020202020204" pitchFamily="34" charset="0"/>
              </a:defRPr>
            </a:lvl1pPr>
            <a:lvl2pPr>
              <a:buClr>
                <a:srgbClr val="1CBAE1"/>
              </a:buClr>
              <a:defRPr>
                <a:latin typeface="Microsoft Sans Serif" panose="020B0604020202020204" pitchFamily="34" charset="0"/>
              </a:defRPr>
            </a:lvl2pPr>
            <a:lvl3pPr>
              <a:buClr>
                <a:srgbClr val="1CBAE1"/>
              </a:buClr>
              <a:defRPr>
                <a:latin typeface="Microsoft Sans Serif" panose="020B0604020202020204" pitchFamily="34" charset="0"/>
              </a:defRPr>
            </a:lvl3pPr>
            <a:lvl4pPr>
              <a:buClr>
                <a:srgbClr val="1CBAE1"/>
              </a:buClr>
              <a:defRPr>
                <a:latin typeface="Microsoft Sans Serif" panose="020B0604020202020204" pitchFamily="34" charset="0"/>
              </a:defRPr>
            </a:lvl4pPr>
            <a:lvl5pPr>
              <a:buClr>
                <a:srgbClr val="1CBAE1"/>
              </a:buClr>
              <a:defRPr>
                <a:latin typeface="Microsoft Sans Serif"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1828800"/>
            <a:ext cx="4544021" cy="4980158"/>
          </a:xfrm>
          <a:prstGeom prst="rect">
            <a:avLst/>
          </a:prstGeom>
        </p:spPr>
        <p:txBody>
          <a:bodyPr/>
          <a:lstStyle>
            <a:lvl1pPr>
              <a:buClr>
                <a:srgbClr val="1CBAE1"/>
              </a:buClr>
              <a:defRPr sz="2650" b="1">
                <a:latin typeface="Microsoft Sans Serif" panose="020B0604020202020204" pitchFamily="34" charset="0"/>
              </a:defRPr>
            </a:lvl1pPr>
            <a:lvl2pPr>
              <a:buClr>
                <a:srgbClr val="1CBAE1"/>
              </a:buClr>
              <a:defRPr>
                <a:latin typeface="Microsoft Sans Serif" panose="020B0604020202020204" pitchFamily="34" charset="0"/>
              </a:defRPr>
            </a:lvl2pPr>
            <a:lvl3pPr>
              <a:buClr>
                <a:srgbClr val="1CBAE1"/>
              </a:buClr>
              <a:defRPr>
                <a:latin typeface="Microsoft Sans Serif" panose="020B0604020202020204" pitchFamily="34" charset="0"/>
              </a:defRPr>
            </a:lvl3pPr>
            <a:lvl4pPr>
              <a:buClr>
                <a:srgbClr val="1CBAE1"/>
              </a:buClr>
              <a:defRPr>
                <a:latin typeface="Microsoft Sans Serif" panose="020B0604020202020204" pitchFamily="34" charset="0"/>
              </a:defRPr>
            </a:lvl4pPr>
            <a:lvl5pPr>
              <a:buClr>
                <a:srgbClr val="1CBAE1"/>
              </a:buClr>
              <a:defRPr>
                <a:latin typeface="Microsoft Sans Serif"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843" y="516547"/>
            <a:ext cx="9710126" cy="1121571"/>
          </a:xfrm>
          <a:prstGeom prst="rect">
            <a:avLst/>
          </a:prstGeom>
        </p:spPr>
      </p:pic>
      <p:sp>
        <p:nvSpPr>
          <p:cNvPr id="9" name="Title 1"/>
          <p:cNvSpPr>
            <a:spLocks noGrp="1"/>
          </p:cNvSpPr>
          <p:nvPr>
            <p:ph type="title" hasCustomPrompt="1"/>
          </p:nvPr>
        </p:nvSpPr>
        <p:spPr>
          <a:xfrm>
            <a:off x="735063" y="508000"/>
            <a:ext cx="7291337" cy="1004227"/>
          </a:xfrm>
          <a:prstGeom prst="rect">
            <a:avLst/>
          </a:prstGeom>
        </p:spPr>
        <p:txBody>
          <a:bodyPr/>
          <a:lstStyle>
            <a:lvl1pPr>
              <a:defRPr>
                <a:latin typeface="Microsoft Sans Serif" panose="020B0604020202020204" pitchFamily="34" charset="0"/>
              </a:defRPr>
            </a:lvl1pPr>
          </a:lstStyle>
          <a:p>
            <a:r>
              <a:rPr lang="en-US" dirty="0"/>
              <a:t>Slide Title</a:t>
            </a:r>
          </a:p>
        </p:txBody>
      </p:sp>
      <p:sp>
        <p:nvSpPr>
          <p:cNvPr id="10" name="Date Placeholder 1"/>
          <p:cNvSpPr>
            <a:spLocks noGrp="1"/>
          </p:cNvSpPr>
          <p:nvPr>
            <p:ph type="dt" sz="half" idx="10"/>
          </p:nvPr>
        </p:nvSpPr>
        <p:spPr>
          <a:xfrm>
            <a:off x="735062" y="7006700"/>
            <a:ext cx="2405658" cy="402483"/>
          </a:xfrm>
          <a:prstGeom prst="rect">
            <a:avLst/>
          </a:prstGeom>
        </p:spPr>
        <p:txBody>
          <a:bodyPr/>
          <a:lstStyle>
            <a:lvl1pPr>
              <a:defRPr>
                <a:solidFill>
                  <a:srgbClr val="004277"/>
                </a:solidFill>
              </a:defRPr>
            </a:lvl1pPr>
          </a:lstStyle>
          <a:p>
            <a:r>
              <a:rPr lang="en-US" dirty="0"/>
              <a:t>27-Jun-18</a:t>
            </a:r>
          </a:p>
        </p:txBody>
      </p:sp>
      <p:sp>
        <p:nvSpPr>
          <p:cNvPr id="11" name="Footer Placeholder 2"/>
          <p:cNvSpPr>
            <a:spLocks noGrp="1"/>
          </p:cNvSpPr>
          <p:nvPr>
            <p:ph type="ftr" sz="quarter" idx="11"/>
          </p:nvPr>
        </p:nvSpPr>
        <p:spPr>
          <a:xfrm>
            <a:off x="3541663" y="7006700"/>
            <a:ext cx="3608487" cy="402483"/>
          </a:xfrm>
          <a:prstGeom prst="rect">
            <a:avLst/>
          </a:prstGeom>
        </p:spPr>
        <p:txBody>
          <a:bodyPr/>
          <a:lstStyle>
            <a:lvl1pPr>
              <a:defRPr>
                <a:solidFill>
                  <a:srgbClr val="004277"/>
                </a:solidFill>
              </a:defRPr>
            </a:lvl1pPr>
          </a:lstStyle>
          <a:p>
            <a:endParaRPr lang="en-US" dirty="0"/>
          </a:p>
        </p:txBody>
      </p:sp>
      <p:sp>
        <p:nvSpPr>
          <p:cNvPr id="12" name="Slide Number Placeholder 3"/>
          <p:cNvSpPr>
            <a:spLocks noGrp="1"/>
          </p:cNvSpPr>
          <p:nvPr>
            <p:ph type="sldNum" sz="quarter" idx="12"/>
          </p:nvPr>
        </p:nvSpPr>
        <p:spPr>
          <a:xfrm>
            <a:off x="7551093" y="7006700"/>
            <a:ext cx="2405658" cy="402483"/>
          </a:xfrm>
          <a:prstGeom prst="rect">
            <a:avLst/>
          </a:prstGeom>
        </p:spPr>
        <p:txBody>
          <a:bodyPr/>
          <a:lstStyle>
            <a:lvl1pPr>
              <a:defRPr>
                <a:solidFill>
                  <a:srgbClr val="004277"/>
                </a:solidFill>
              </a:defRPr>
            </a:lvl1pPr>
          </a:lstStyle>
          <a:p>
            <a:fld id="{4614FD01-3816-1548-907D-D54E047F68F4}" type="slidenum">
              <a:rPr lang="en-US" smtClean="0"/>
              <a:pPr/>
              <a:t>‹#›</a:t>
            </a:fld>
            <a:endParaRPr lang="en-US" dirty="0"/>
          </a:p>
        </p:txBody>
      </p:sp>
    </p:spTree>
    <p:extLst>
      <p:ext uri="{BB962C8B-B14F-4D97-AF65-F5344CB8AC3E}">
        <p14:creationId xmlns:p14="http://schemas.microsoft.com/office/powerpoint/2010/main" val="258523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736456" y="2761381"/>
            <a:ext cx="4523137" cy="4061576"/>
          </a:xfrm>
          <a:prstGeom prst="rect">
            <a:avLst/>
          </a:prstGeom>
        </p:spPr>
        <p:txBody>
          <a:bodyPr/>
          <a:lstStyle>
            <a:lvl1pPr>
              <a:buClr>
                <a:srgbClr val="1CBAE1"/>
              </a:buClr>
              <a:defRPr sz="2650" b="1">
                <a:latin typeface="Microsoft Sans Serif" panose="020B0604020202020204" pitchFamily="34" charset="0"/>
              </a:defRPr>
            </a:lvl1pPr>
            <a:lvl2pPr>
              <a:buClr>
                <a:srgbClr val="1CBAE1"/>
              </a:buClr>
              <a:defRPr>
                <a:latin typeface="Microsoft Sans Serif" panose="020B0604020202020204" pitchFamily="34" charset="0"/>
              </a:defRPr>
            </a:lvl2pPr>
            <a:lvl3pPr>
              <a:buClr>
                <a:srgbClr val="1CBAE1"/>
              </a:buClr>
              <a:defRPr>
                <a:latin typeface="Microsoft Sans Serif" panose="020B0604020202020204" pitchFamily="34" charset="0"/>
              </a:defRPr>
            </a:lvl3pPr>
            <a:lvl4pPr>
              <a:buClr>
                <a:srgbClr val="1CBAE1"/>
              </a:buClr>
              <a:defRPr>
                <a:latin typeface="Microsoft Sans Serif" panose="020B0604020202020204" pitchFamily="34" charset="0"/>
              </a:defRPr>
            </a:lvl4pPr>
            <a:lvl5pPr>
              <a:buClr>
                <a:srgbClr val="1CBAE1"/>
              </a:buClr>
              <a:defRPr>
                <a:latin typeface="Microsoft Sans Serif"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p:cNvSpPr>
            <a:spLocks noGrp="1"/>
          </p:cNvSpPr>
          <p:nvPr>
            <p:ph type="body" idx="1"/>
          </p:nvPr>
        </p:nvSpPr>
        <p:spPr>
          <a:xfrm>
            <a:off x="736456" y="1853171"/>
            <a:ext cx="4523137" cy="908210"/>
          </a:xfrm>
          <a:prstGeom prst="rect">
            <a:avLst/>
          </a:prstGeom>
        </p:spPr>
        <p:txBody>
          <a:bodyPr anchor="b">
            <a:normAutofit/>
          </a:bodyPr>
          <a:lstStyle>
            <a:lvl1pPr marL="0" indent="0">
              <a:buNone/>
              <a:defRPr sz="3200" b="1">
                <a:latin typeface="Microsoft Sans Serif" panose="020B0604020202020204" pitchFamily="34" charset="0"/>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5" name="Text Placeholder 4"/>
          <p:cNvSpPr>
            <a:spLocks noGrp="1"/>
          </p:cNvSpPr>
          <p:nvPr>
            <p:ph type="body" sz="quarter" idx="3"/>
          </p:nvPr>
        </p:nvSpPr>
        <p:spPr>
          <a:xfrm>
            <a:off x="5412731" y="1853171"/>
            <a:ext cx="4545413" cy="908210"/>
          </a:xfrm>
          <a:prstGeom prst="rect">
            <a:avLst/>
          </a:prstGeom>
        </p:spPr>
        <p:txBody>
          <a:bodyPr anchor="b">
            <a:normAutofit/>
          </a:bodyPr>
          <a:lstStyle>
            <a:lvl1pPr marL="0" indent="0">
              <a:buNone/>
              <a:defRPr sz="3200" b="1">
                <a:latin typeface="Microsoft Sans Serif" panose="020B0604020202020204" pitchFamily="34" charset="0"/>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5412731" y="2761381"/>
            <a:ext cx="4545413" cy="4061576"/>
          </a:xfrm>
          <a:prstGeom prst="rect">
            <a:avLst/>
          </a:prstGeom>
        </p:spPr>
        <p:txBody>
          <a:bodyPr/>
          <a:lstStyle>
            <a:lvl1pPr>
              <a:buClr>
                <a:srgbClr val="1CBAE1"/>
              </a:buClr>
              <a:defRPr sz="2650" b="1">
                <a:latin typeface="Microsoft Sans Serif" panose="020B0604020202020204" pitchFamily="34" charset="0"/>
              </a:defRPr>
            </a:lvl1pPr>
            <a:lvl2pPr>
              <a:buClr>
                <a:srgbClr val="1CBAE1"/>
              </a:buClr>
              <a:defRPr>
                <a:latin typeface="Microsoft Sans Serif" panose="020B0604020202020204" pitchFamily="34" charset="0"/>
              </a:defRPr>
            </a:lvl2pPr>
            <a:lvl3pPr>
              <a:buClr>
                <a:srgbClr val="1CBAE1"/>
              </a:buClr>
              <a:defRPr>
                <a:latin typeface="Microsoft Sans Serif" panose="020B0604020202020204" pitchFamily="34" charset="0"/>
              </a:defRPr>
            </a:lvl3pPr>
            <a:lvl4pPr>
              <a:buClr>
                <a:srgbClr val="1CBAE1"/>
              </a:buClr>
              <a:defRPr>
                <a:latin typeface="Microsoft Sans Serif" panose="020B0604020202020204" pitchFamily="34" charset="0"/>
              </a:defRPr>
            </a:lvl4pPr>
            <a:lvl5pPr>
              <a:buClr>
                <a:srgbClr val="1CBAE1"/>
              </a:buClr>
              <a:defRPr>
                <a:latin typeface="Microsoft Sans Serif"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843" y="516547"/>
            <a:ext cx="9710126" cy="1121571"/>
          </a:xfrm>
          <a:prstGeom prst="rect">
            <a:avLst/>
          </a:prstGeom>
        </p:spPr>
      </p:pic>
      <p:sp>
        <p:nvSpPr>
          <p:cNvPr id="11" name="Title 1"/>
          <p:cNvSpPr txBox="1">
            <a:spLocks/>
          </p:cNvSpPr>
          <p:nvPr userDrawn="1"/>
        </p:nvSpPr>
        <p:spPr>
          <a:xfrm>
            <a:off x="735063" y="508000"/>
            <a:ext cx="7291337" cy="1004227"/>
          </a:xfrm>
          <a:prstGeom prst="rect">
            <a:avLst/>
          </a:prstGeom>
        </p:spPr>
        <p:txBody>
          <a:bodyPr vert="horz" lIns="91440" tIns="45720" rIns="91440" bIns="45720" rtlCol="0" anchor="ctr">
            <a:normAutofit/>
          </a:bodyPr>
          <a:lstStyle>
            <a:lvl1pPr algn="l" defTabSz="1007943" rtl="0" eaLnBrk="1" latinLnBrk="0" hangingPunct="1">
              <a:lnSpc>
                <a:spcPct val="90000"/>
              </a:lnSpc>
              <a:spcBef>
                <a:spcPct val="0"/>
              </a:spcBef>
              <a:buNone/>
              <a:defRPr sz="4850" b="1" kern="1200">
                <a:solidFill>
                  <a:srgbClr val="004277"/>
                </a:solidFill>
                <a:latin typeface="Myriad Pro"/>
                <a:ea typeface="+mj-ea"/>
                <a:cs typeface="+mj-cs"/>
              </a:defRPr>
            </a:lvl1pPr>
          </a:lstStyle>
          <a:p>
            <a:r>
              <a:rPr lang="en-US" dirty="0">
                <a:latin typeface="Microsoft Sans Serif" panose="020B0604020202020204" pitchFamily="34" charset="0"/>
              </a:rPr>
              <a:t>Slide Title</a:t>
            </a:r>
          </a:p>
        </p:txBody>
      </p:sp>
      <p:sp>
        <p:nvSpPr>
          <p:cNvPr id="12" name="Date Placeholder 1"/>
          <p:cNvSpPr>
            <a:spLocks noGrp="1"/>
          </p:cNvSpPr>
          <p:nvPr>
            <p:ph type="dt" sz="half" idx="10"/>
          </p:nvPr>
        </p:nvSpPr>
        <p:spPr>
          <a:xfrm>
            <a:off x="735062" y="7006700"/>
            <a:ext cx="2405658" cy="402483"/>
          </a:xfrm>
          <a:prstGeom prst="rect">
            <a:avLst/>
          </a:prstGeom>
        </p:spPr>
        <p:txBody>
          <a:bodyPr/>
          <a:lstStyle>
            <a:lvl1pPr>
              <a:defRPr>
                <a:solidFill>
                  <a:srgbClr val="004277"/>
                </a:solidFill>
              </a:defRPr>
            </a:lvl1pPr>
          </a:lstStyle>
          <a:p>
            <a:r>
              <a:rPr lang="en-US" dirty="0"/>
              <a:t>27-Jun-18</a:t>
            </a:r>
          </a:p>
        </p:txBody>
      </p:sp>
      <p:sp>
        <p:nvSpPr>
          <p:cNvPr id="13" name="Footer Placeholder 2"/>
          <p:cNvSpPr>
            <a:spLocks noGrp="1"/>
          </p:cNvSpPr>
          <p:nvPr>
            <p:ph type="ftr" sz="quarter" idx="11"/>
          </p:nvPr>
        </p:nvSpPr>
        <p:spPr>
          <a:xfrm>
            <a:off x="3541663" y="7006700"/>
            <a:ext cx="3608487" cy="402483"/>
          </a:xfrm>
          <a:prstGeom prst="rect">
            <a:avLst/>
          </a:prstGeom>
        </p:spPr>
        <p:txBody>
          <a:bodyPr/>
          <a:lstStyle>
            <a:lvl1pPr>
              <a:defRPr>
                <a:solidFill>
                  <a:srgbClr val="004277"/>
                </a:solidFill>
              </a:defRPr>
            </a:lvl1pPr>
          </a:lstStyle>
          <a:p>
            <a:endParaRPr lang="en-US" dirty="0"/>
          </a:p>
        </p:txBody>
      </p:sp>
      <p:sp>
        <p:nvSpPr>
          <p:cNvPr id="14" name="Slide Number Placeholder 3"/>
          <p:cNvSpPr>
            <a:spLocks noGrp="1"/>
          </p:cNvSpPr>
          <p:nvPr>
            <p:ph type="sldNum" sz="quarter" idx="12"/>
          </p:nvPr>
        </p:nvSpPr>
        <p:spPr>
          <a:xfrm>
            <a:off x="7551093" y="7006700"/>
            <a:ext cx="2405658" cy="402483"/>
          </a:xfrm>
          <a:prstGeom prst="rect">
            <a:avLst/>
          </a:prstGeom>
        </p:spPr>
        <p:txBody>
          <a:bodyPr/>
          <a:lstStyle>
            <a:lvl1pPr>
              <a:defRPr>
                <a:solidFill>
                  <a:srgbClr val="004277"/>
                </a:solidFill>
              </a:defRPr>
            </a:lvl1pPr>
          </a:lstStyle>
          <a:p>
            <a:fld id="{4614FD01-3816-1548-907D-D54E047F68F4}" type="slidenum">
              <a:rPr lang="en-US" smtClean="0"/>
              <a:pPr/>
              <a:t>‹#›</a:t>
            </a:fld>
            <a:endParaRPr lang="en-US" dirty="0"/>
          </a:p>
        </p:txBody>
      </p:sp>
    </p:spTree>
    <p:extLst>
      <p:ext uri="{BB962C8B-B14F-4D97-AF65-F5344CB8AC3E}">
        <p14:creationId xmlns:p14="http://schemas.microsoft.com/office/powerpoint/2010/main" val="21338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843" y="516547"/>
            <a:ext cx="9710126" cy="1121571"/>
          </a:xfrm>
          <a:prstGeom prst="rect">
            <a:avLst/>
          </a:prstGeom>
        </p:spPr>
      </p:pic>
      <p:sp>
        <p:nvSpPr>
          <p:cNvPr id="7" name="Title 1"/>
          <p:cNvSpPr>
            <a:spLocks noGrp="1"/>
          </p:cNvSpPr>
          <p:nvPr>
            <p:ph type="title" hasCustomPrompt="1"/>
          </p:nvPr>
        </p:nvSpPr>
        <p:spPr>
          <a:xfrm>
            <a:off x="735063" y="508000"/>
            <a:ext cx="7291337" cy="1004227"/>
          </a:xfrm>
          <a:prstGeom prst="rect">
            <a:avLst/>
          </a:prstGeom>
        </p:spPr>
        <p:txBody>
          <a:bodyPr/>
          <a:lstStyle>
            <a:lvl1pPr>
              <a:defRPr>
                <a:latin typeface="Microsoft Sans Serif" panose="020B0604020202020204" pitchFamily="34" charset="0"/>
              </a:defRPr>
            </a:lvl1pPr>
          </a:lstStyle>
          <a:p>
            <a:r>
              <a:rPr lang="en-US" dirty="0"/>
              <a:t>Slide Title</a:t>
            </a:r>
          </a:p>
        </p:txBody>
      </p:sp>
      <p:sp>
        <p:nvSpPr>
          <p:cNvPr id="9" name="Text Placeholder 8"/>
          <p:cNvSpPr>
            <a:spLocks noGrp="1"/>
          </p:cNvSpPr>
          <p:nvPr>
            <p:ph type="body" sz="quarter" idx="13"/>
          </p:nvPr>
        </p:nvSpPr>
        <p:spPr>
          <a:xfrm>
            <a:off x="735013" y="1889125"/>
            <a:ext cx="9221787" cy="4876800"/>
          </a:xfrm>
          <a:prstGeom prst="rect">
            <a:avLst/>
          </a:prstGeom>
        </p:spPr>
        <p:txBody>
          <a:bodyPr/>
          <a:lstStyle>
            <a:lvl1pPr>
              <a:buClr>
                <a:srgbClr val="1CBAE1"/>
              </a:buClr>
              <a:defRPr sz="3200" b="1">
                <a:latin typeface="Microsoft Sans Serif" panose="020B0604020202020204" pitchFamily="34" charset="0"/>
              </a:defRPr>
            </a:lvl1pPr>
            <a:lvl2pPr>
              <a:buClr>
                <a:srgbClr val="1CBAE1"/>
              </a:buClr>
              <a:defRPr>
                <a:latin typeface="Microsoft Sans Serif" panose="020B0604020202020204" pitchFamily="34" charset="0"/>
              </a:defRPr>
            </a:lvl2pPr>
            <a:lvl3pPr>
              <a:buClr>
                <a:srgbClr val="1CBAE1"/>
              </a:buClr>
              <a:defRPr>
                <a:latin typeface="Microsoft Sans Serif" panose="020B0604020202020204" pitchFamily="34" charset="0"/>
              </a:defRPr>
            </a:lvl3pPr>
            <a:lvl4pPr>
              <a:buClr>
                <a:srgbClr val="1CBAE1"/>
              </a:buClr>
              <a:defRPr>
                <a:latin typeface="Microsoft Sans Serif" panose="020B0604020202020204" pitchFamily="34" charset="0"/>
              </a:defRPr>
            </a:lvl4pPr>
            <a:lvl5pPr>
              <a:buClr>
                <a:srgbClr val="1CBAE1"/>
              </a:buClr>
              <a:defRPr>
                <a:latin typeface="Microsoft Sans Serif"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1"/>
          <p:cNvSpPr>
            <a:spLocks noGrp="1"/>
          </p:cNvSpPr>
          <p:nvPr>
            <p:ph type="dt" sz="half" idx="10"/>
          </p:nvPr>
        </p:nvSpPr>
        <p:spPr>
          <a:xfrm>
            <a:off x="735062" y="7006700"/>
            <a:ext cx="2405658" cy="402483"/>
          </a:xfrm>
          <a:prstGeom prst="rect">
            <a:avLst/>
          </a:prstGeom>
        </p:spPr>
        <p:txBody>
          <a:bodyPr/>
          <a:lstStyle>
            <a:lvl1pPr>
              <a:defRPr>
                <a:solidFill>
                  <a:srgbClr val="004277"/>
                </a:solidFill>
              </a:defRPr>
            </a:lvl1pPr>
          </a:lstStyle>
          <a:p>
            <a:r>
              <a:rPr lang="en-US" dirty="0"/>
              <a:t>27-Jun-18</a:t>
            </a:r>
          </a:p>
        </p:txBody>
      </p:sp>
      <p:sp>
        <p:nvSpPr>
          <p:cNvPr id="10" name="Footer Placeholder 2"/>
          <p:cNvSpPr>
            <a:spLocks noGrp="1"/>
          </p:cNvSpPr>
          <p:nvPr>
            <p:ph type="ftr" sz="quarter" idx="11"/>
          </p:nvPr>
        </p:nvSpPr>
        <p:spPr>
          <a:xfrm>
            <a:off x="3541663" y="7006700"/>
            <a:ext cx="3608487" cy="402483"/>
          </a:xfrm>
          <a:prstGeom prst="rect">
            <a:avLst/>
          </a:prstGeom>
        </p:spPr>
        <p:txBody>
          <a:bodyPr/>
          <a:lstStyle>
            <a:lvl1pPr>
              <a:defRPr>
                <a:solidFill>
                  <a:srgbClr val="004277"/>
                </a:solidFill>
              </a:defRPr>
            </a:lvl1pPr>
          </a:lstStyle>
          <a:p>
            <a:endParaRPr lang="en-US" dirty="0"/>
          </a:p>
        </p:txBody>
      </p:sp>
      <p:sp>
        <p:nvSpPr>
          <p:cNvPr id="11" name="Slide Number Placeholder 3"/>
          <p:cNvSpPr>
            <a:spLocks noGrp="1"/>
          </p:cNvSpPr>
          <p:nvPr>
            <p:ph type="sldNum" sz="quarter" idx="12"/>
          </p:nvPr>
        </p:nvSpPr>
        <p:spPr>
          <a:xfrm>
            <a:off x="7551093" y="7006700"/>
            <a:ext cx="2405658" cy="402483"/>
          </a:xfrm>
          <a:prstGeom prst="rect">
            <a:avLst/>
          </a:prstGeom>
        </p:spPr>
        <p:txBody>
          <a:bodyPr/>
          <a:lstStyle>
            <a:lvl1pPr>
              <a:defRPr>
                <a:solidFill>
                  <a:srgbClr val="004277"/>
                </a:solidFill>
              </a:defRPr>
            </a:lvl1pPr>
          </a:lstStyle>
          <a:p>
            <a:fld id="{4614FD01-3816-1548-907D-D54E047F68F4}" type="slidenum">
              <a:rPr lang="en-US" smtClean="0"/>
              <a:pPr/>
              <a:t>‹#›</a:t>
            </a:fld>
            <a:endParaRPr lang="en-US" dirty="0"/>
          </a:p>
        </p:txBody>
      </p:sp>
    </p:spTree>
    <p:extLst>
      <p:ext uri="{BB962C8B-B14F-4D97-AF65-F5344CB8AC3E}">
        <p14:creationId xmlns:p14="http://schemas.microsoft.com/office/powerpoint/2010/main" val="2848854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5062" y="7006700"/>
            <a:ext cx="2405658" cy="402483"/>
          </a:xfrm>
          <a:prstGeom prst="rect">
            <a:avLst/>
          </a:prstGeom>
        </p:spPr>
        <p:txBody>
          <a:bodyPr/>
          <a:lstStyle>
            <a:lvl1pPr>
              <a:defRPr>
                <a:solidFill>
                  <a:srgbClr val="004277"/>
                </a:solidFill>
              </a:defRPr>
            </a:lvl1pPr>
          </a:lstStyle>
          <a:p>
            <a:r>
              <a:rPr lang="en-US" dirty="0"/>
              <a:t>27-Jun-18</a:t>
            </a:r>
          </a:p>
        </p:txBody>
      </p:sp>
      <p:sp>
        <p:nvSpPr>
          <p:cNvPr id="3" name="Footer Placeholder 2"/>
          <p:cNvSpPr>
            <a:spLocks noGrp="1"/>
          </p:cNvSpPr>
          <p:nvPr>
            <p:ph type="ftr" sz="quarter" idx="11"/>
          </p:nvPr>
        </p:nvSpPr>
        <p:spPr>
          <a:xfrm>
            <a:off x="3541663" y="7006700"/>
            <a:ext cx="3608487" cy="402483"/>
          </a:xfrm>
          <a:prstGeom prst="rect">
            <a:avLst/>
          </a:prstGeom>
        </p:spPr>
        <p:txBody>
          <a:bodyPr/>
          <a:lstStyle>
            <a:lvl1pPr>
              <a:defRPr>
                <a:solidFill>
                  <a:srgbClr val="004277"/>
                </a:solidFill>
              </a:defRPr>
            </a:lvl1pPr>
          </a:lstStyle>
          <a:p>
            <a:endParaRPr lang="en-US" dirty="0"/>
          </a:p>
        </p:txBody>
      </p:sp>
      <p:sp>
        <p:nvSpPr>
          <p:cNvPr id="4" name="Slide Number Placeholder 3"/>
          <p:cNvSpPr>
            <a:spLocks noGrp="1"/>
          </p:cNvSpPr>
          <p:nvPr>
            <p:ph type="sldNum" sz="quarter" idx="12"/>
          </p:nvPr>
        </p:nvSpPr>
        <p:spPr>
          <a:xfrm>
            <a:off x="7551093" y="7006700"/>
            <a:ext cx="2405658" cy="402483"/>
          </a:xfrm>
          <a:prstGeom prst="rect">
            <a:avLst/>
          </a:prstGeom>
        </p:spPr>
        <p:txBody>
          <a:bodyPr/>
          <a:lstStyle>
            <a:lvl1pPr>
              <a:defRPr>
                <a:solidFill>
                  <a:srgbClr val="004277"/>
                </a:solidFill>
              </a:defRPr>
            </a:lvl1pPr>
          </a:lstStyle>
          <a:p>
            <a:fld id="{4614FD01-3816-1548-907D-D54E047F68F4}" type="slidenum">
              <a:rPr lang="en-US" smtClean="0"/>
              <a:pPr/>
              <a:t>‹#›</a:t>
            </a:fld>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843" y="516547"/>
            <a:ext cx="9710126" cy="1121571"/>
          </a:xfrm>
          <a:prstGeom prst="rect">
            <a:avLst/>
          </a:prstGeom>
        </p:spPr>
      </p:pic>
      <p:sp>
        <p:nvSpPr>
          <p:cNvPr id="6" name="Title 1"/>
          <p:cNvSpPr>
            <a:spLocks noGrp="1"/>
          </p:cNvSpPr>
          <p:nvPr>
            <p:ph type="title" hasCustomPrompt="1"/>
          </p:nvPr>
        </p:nvSpPr>
        <p:spPr>
          <a:xfrm>
            <a:off x="735063" y="508000"/>
            <a:ext cx="7291337" cy="1004227"/>
          </a:xfrm>
          <a:prstGeom prst="rect">
            <a:avLst/>
          </a:prstGeom>
        </p:spPr>
        <p:txBody>
          <a:bodyPr/>
          <a:lstStyle>
            <a:lvl1pPr>
              <a:defRPr>
                <a:latin typeface="Microsoft Sans Serif" panose="020B0604020202020204" pitchFamily="34" charset="0"/>
              </a:defRPr>
            </a:lvl1pPr>
          </a:lstStyle>
          <a:p>
            <a:r>
              <a:rPr lang="en-US" dirty="0"/>
              <a:t>Slide Title</a:t>
            </a:r>
          </a:p>
        </p:txBody>
      </p:sp>
    </p:spTree>
    <p:extLst>
      <p:ext uri="{BB962C8B-B14F-4D97-AF65-F5344CB8AC3E}">
        <p14:creationId xmlns:p14="http://schemas.microsoft.com/office/powerpoint/2010/main" val="3057703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843" y="516547"/>
            <a:ext cx="9710126" cy="1121571"/>
          </a:xfrm>
          <a:prstGeom prst="rect">
            <a:avLst/>
          </a:prstGeom>
        </p:spPr>
      </p:pic>
      <p:sp>
        <p:nvSpPr>
          <p:cNvPr id="8" name="Rectangle 7"/>
          <p:cNvSpPr/>
          <p:nvPr userDrawn="1"/>
        </p:nvSpPr>
        <p:spPr>
          <a:xfrm>
            <a:off x="323557" y="1477108"/>
            <a:ext cx="10368256" cy="858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95931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482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545413" y="1786598"/>
            <a:ext cx="5412730" cy="5084696"/>
          </a:xfrm>
          <a:prstGeom prst="rect">
            <a:avLst/>
          </a:prstGeom>
        </p:spPr>
        <p:txBody>
          <a:bodyPr/>
          <a:lstStyle>
            <a:lvl1pPr>
              <a:buClr>
                <a:srgbClr val="1CBAE1"/>
              </a:buClr>
              <a:defRPr sz="3200" b="1">
                <a:latin typeface="Microsoft Sans Serif" panose="020B0604020202020204" pitchFamily="34" charset="0"/>
              </a:defRPr>
            </a:lvl1pPr>
            <a:lvl2pPr>
              <a:buClr>
                <a:srgbClr val="1CBAE1"/>
              </a:buClr>
              <a:defRPr sz="3086">
                <a:latin typeface="Microsoft Sans Serif" panose="020B0604020202020204" pitchFamily="34" charset="0"/>
              </a:defRPr>
            </a:lvl2pPr>
            <a:lvl3pPr>
              <a:buClr>
                <a:srgbClr val="1CBAE1"/>
              </a:buClr>
              <a:defRPr sz="2646">
                <a:latin typeface="Microsoft Sans Serif" panose="020B0604020202020204" pitchFamily="34" charset="0"/>
              </a:defRPr>
            </a:lvl3pPr>
            <a:lvl4pPr>
              <a:buClr>
                <a:srgbClr val="1CBAE1"/>
              </a:buClr>
              <a:defRPr sz="2205">
                <a:latin typeface="Microsoft Sans Serif" panose="020B0604020202020204" pitchFamily="34" charset="0"/>
              </a:defRPr>
            </a:lvl4pPr>
            <a:lvl5pPr>
              <a:buClr>
                <a:srgbClr val="1CBAE1"/>
              </a:buClr>
              <a:defRPr sz="2205">
                <a:latin typeface="Microsoft Sans Serif" panose="020B0604020202020204" pitchFamily="34" charset="0"/>
              </a:defRPr>
            </a:lvl5pPr>
            <a:lvl6pPr>
              <a:defRPr sz="2205"/>
            </a:lvl6pPr>
            <a:lvl7pPr>
              <a:defRPr sz="2205"/>
            </a:lvl7pPr>
            <a:lvl8pPr>
              <a:defRPr sz="2205"/>
            </a:lvl8pPr>
            <a:lvl9pPr>
              <a:defRPr sz="22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1786597"/>
            <a:ext cx="3448388" cy="5094212"/>
          </a:xfrm>
          <a:prstGeom prst="rect">
            <a:avLst/>
          </a:prstGeom>
        </p:spPr>
        <p:txBody>
          <a:bodyPr>
            <a:normAutofit/>
          </a:bodyPr>
          <a:lstStyle>
            <a:lvl1pPr marL="0" indent="0">
              <a:buNone/>
              <a:defRPr sz="3200" b="1">
                <a:latin typeface="Microsoft Sans Serif" panose="020B0604020202020204" pitchFamily="34" charset="0"/>
              </a:defRPr>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843" y="516547"/>
            <a:ext cx="9710126" cy="1121571"/>
          </a:xfrm>
          <a:prstGeom prst="rect">
            <a:avLst/>
          </a:prstGeom>
        </p:spPr>
      </p:pic>
      <p:sp>
        <p:nvSpPr>
          <p:cNvPr id="10" name="Title 1"/>
          <p:cNvSpPr>
            <a:spLocks noGrp="1"/>
          </p:cNvSpPr>
          <p:nvPr>
            <p:ph type="title" hasCustomPrompt="1"/>
          </p:nvPr>
        </p:nvSpPr>
        <p:spPr>
          <a:xfrm>
            <a:off x="735063" y="508000"/>
            <a:ext cx="7291337" cy="1004227"/>
          </a:xfrm>
          <a:prstGeom prst="rect">
            <a:avLst/>
          </a:prstGeom>
        </p:spPr>
        <p:txBody>
          <a:bodyPr/>
          <a:lstStyle>
            <a:lvl1pPr>
              <a:defRPr>
                <a:latin typeface="Microsoft Sans Serif" panose="020B0604020202020204" pitchFamily="34" charset="0"/>
              </a:defRPr>
            </a:lvl1pPr>
          </a:lstStyle>
          <a:p>
            <a:r>
              <a:rPr lang="en-US" dirty="0"/>
              <a:t>Slide Title</a:t>
            </a:r>
          </a:p>
        </p:txBody>
      </p:sp>
      <p:sp>
        <p:nvSpPr>
          <p:cNvPr id="11" name="Date Placeholder 1"/>
          <p:cNvSpPr>
            <a:spLocks noGrp="1"/>
          </p:cNvSpPr>
          <p:nvPr>
            <p:ph type="dt" sz="half" idx="10"/>
          </p:nvPr>
        </p:nvSpPr>
        <p:spPr>
          <a:xfrm>
            <a:off x="735062" y="7006700"/>
            <a:ext cx="2405658" cy="402483"/>
          </a:xfrm>
          <a:prstGeom prst="rect">
            <a:avLst/>
          </a:prstGeom>
        </p:spPr>
        <p:txBody>
          <a:bodyPr/>
          <a:lstStyle>
            <a:lvl1pPr>
              <a:defRPr>
                <a:solidFill>
                  <a:srgbClr val="004277"/>
                </a:solidFill>
              </a:defRPr>
            </a:lvl1pPr>
          </a:lstStyle>
          <a:p>
            <a:r>
              <a:rPr lang="en-US" dirty="0"/>
              <a:t>27-Jun-18</a:t>
            </a:r>
          </a:p>
        </p:txBody>
      </p:sp>
      <p:sp>
        <p:nvSpPr>
          <p:cNvPr id="12" name="Footer Placeholder 2"/>
          <p:cNvSpPr>
            <a:spLocks noGrp="1"/>
          </p:cNvSpPr>
          <p:nvPr>
            <p:ph type="ftr" sz="quarter" idx="11"/>
          </p:nvPr>
        </p:nvSpPr>
        <p:spPr>
          <a:xfrm>
            <a:off x="3541663" y="7006700"/>
            <a:ext cx="3608487" cy="402483"/>
          </a:xfrm>
          <a:prstGeom prst="rect">
            <a:avLst/>
          </a:prstGeom>
        </p:spPr>
        <p:txBody>
          <a:bodyPr/>
          <a:lstStyle>
            <a:lvl1pPr>
              <a:defRPr>
                <a:solidFill>
                  <a:srgbClr val="004277"/>
                </a:solidFill>
              </a:defRPr>
            </a:lvl1pPr>
          </a:lstStyle>
          <a:p>
            <a:endParaRPr lang="en-US" dirty="0"/>
          </a:p>
        </p:txBody>
      </p:sp>
      <p:sp>
        <p:nvSpPr>
          <p:cNvPr id="13" name="Slide Number Placeholder 3"/>
          <p:cNvSpPr>
            <a:spLocks noGrp="1"/>
          </p:cNvSpPr>
          <p:nvPr>
            <p:ph type="sldNum" sz="quarter" idx="12"/>
          </p:nvPr>
        </p:nvSpPr>
        <p:spPr>
          <a:xfrm>
            <a:off x="7551093" y="7006700"/>
            <a:ext cx="2405658" cy="402483"/>
          </a:xfrm>
          <a:prstGeom prst="rect">
            <a:avLst/>
          </a:prstGeom>
        </p:spPr>
        <p:txBody>
          <a:bodyPr/>
          <a:lstStyle>
            <a:lvl1pPr>
              <a:defRPr>
                <a:solidFill>
                  <a:srgbClr val="004277"/>
                </a:solidFill>
              </a:defRPr>
            </a:lvl1pPr>
          </a:lstStyle>
          <a:p>
            <a:fld id="{4614FD01-3816-1548-907D-D54E047F68F4}" type="slidenum">
              <a:rPr lang="en-US" smtClean="0"/>
              <a:pPr/>
              <a:t>‹#›</a:t>
            </a:fld>
            <a:endParaRPr lang="en-US" dirty="0"/>
          </a:p>
        </p:txBody>
      </p:sp>
    </p:spTree>
    <p:extLst>
      <p:ext uri="{BB962C8B-B14F-4D97-AF65-F5344CB8AC3E}">
        <p14:creationId xmlns:p14="http://schemas.microsoft.com/office/powerpoint/2010/main" val="130135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75518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 id="2147483689" r:id="rId4"/>
    <p:sldLayoutId id="2147483690" r:id="rId5"/>
    <p:sldLayoutId id="2147483691" r:id="rId6"/>
    <p:sldLayoutId id="2147483695" r:id="rId7"/>
    <p:sldLayoutId id="2147483696" r:id="rId8"/>
    <p:sldLayoutId id="2147483692" r:id="rId9"/>
    <p:sldLayoutId id="2147483693" r:id="rId10"/>
    <p:sldLayoutId id="2147483694" r:id="rId11"/>
    <p:sldLayoutId id="2147483697" r:id="rId12"/>
  </p:sldLayoutIdLst>
  <p:txStyles>
    <p:titleStyle>
      <a:lvl1pPr algn="l" defTabSz="1007943" rtl="0" eaLnBrk="1" latinLnBrk="0" hangingPunct="1">
        <a:lnSpc>
          <a:spcPct val="90000"/>
        </a:lnSpc>
        <a:spcBef>
          <a:spcPct val="0"/>
        </a:spcBef>
        <a:buNone/>
        <a:defRPr sz="4850" b="1" kern="1200">
          <a:solidFill>
            <a:srgbClr val="004277"/>
          </a:solidFill>
          <a:latin typeface="Myriad Pro"/>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rgbClr val="004277"/>
          </a:solidFill>
          <a:latin typeface="Myriad Pro"/>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rgbClr val="004277"/>
          </a:solidFill>
          <a:latin typeface="Myriad Pro"/>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rgbClr val="004277"/>
          </a:solidFill>
          <a:latin typeface="Myriad Pro"/>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rgbClr val="004277"/>
          </a:solidFill>
          <a:latin typeface="Myriad Pro"/>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rgbClr val="004277"/>
          </a:solidFill>
          <a:latin typeface="Myriad Pro"/>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nihr.ac.uk/funding-and-support/funding-for-research-studies/manage-my-study/study-outputs-and-branding.ht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929764" y="2743200"/>
            <a:ext cx="7236270" cy="1056640"/>
          </a:xfrm>
        </p:spPr>
        <p:txBody>
          <a:bodyPr>
            <a:noAutofit/>
          </a:bodyPr>
          <a:lstStyle/>
          <a:p>
            <a:r>
              <a:rPr lang="en-GB" sz="3200" dirty="0"/>
              <a:t>Understanding how NHS staff respond to and use Care Opinion feedback: qualitative study in Scotland</a:t>
            </a:r>
            <a:br>
              <a:rPr lang="en-GB" sz="3200" dirty="0">
                <a:latin typeface="Calibri" panose="020F0502020204030204" pitchFamily="34" charset="0"/>
                <a:ea typeface="Calibri" panose="020F0502020204030204" pitchFamily="34" charset="0"/>
                <a:cs typeface="Times New Roman" panose="02020603050405020304" pitchFamily="18" charset="0"/>
              </a:rPr>
            </a:br>
            <a:endParaRPr lang="en-GB" sz="3200" dirty="0"/>
          </a:p>
        </p:txBody>
      </p:sp>
      <p:sp>
        <p:nvSpPr>
          <p:cNvPr id="6" name="Subtitle 5"/>
          <p:cNvSpPr>
            <a:spLocks noGrp="1"/>
          </p:cNvSpPr>
          <p:nvPr>
            <p:ph type="subTitle" idx="1"/>
          </p:nvPr>
        </p:nvSpPr>
        <p:spPr/>
        <p:txBody>
          <a:bodyPr/>
          <a:lstStyle/>
          <a:p>
            <a:r>
              <a:rPr lang="en-GB" dirty="0"/>
              <a:t>Louise Locock and Zoe Skea</a:t>
            </a:r>
          </a:p>
        </p:txBody>
      </p:sp>
      <p:sp>
        <p:nvSpPr>
          <p:cNvPr id="7" name="Text Placeholder 6"/>
          <p:cNvSpPr>
            <a:spLocks noGrp="1"/>
          </p:cNvSpPr>
          <p:nvPr>
            <p:ph type="body" sz="quarter" idx="13"/>
          </p:nvPr>
        </p:nvSpPr>
        <p:spPr/>
        <p:txBody>
          <a:bodyPr/>
          <a:lstStyle/>
          <a:p>
            <a:r>
              <a:rPr lang="en-GB" sz="1000" b="1" dirty="0">
                <a:cs typeface="Myanmar Text" panose="020B0502040204020203" pitchFamily="34" charset="0"/>
              </a:rPr>
              <a:t>NOTE:</a:t>
            </a:r>
          </a:p>
          <a:p>
            <a:r>
              <a:rPr lang="en-GB" sz="1000" dirty="0"/>
              <a:t>Please use the following link/guidelines for HTA outputs:</a:t>
            </a:r>
          </a:p>
          <a:p>
            <a:pPr>
              <a:defRPr/>
            </a:pPr>
            <a:r>
              <a:rPr lang="en-GB" altLang="en-US" sz="1000" u="sng" kern="0" dirty="0">
                <a:solidFill>
                  <a:srgbClr val="000000"/>
                </a:solidFill>
                <a:cs typeface="Arial" panose="020B0604020202020204" pitchFamily="34" charset="0"/>
                <a:hlinkClick r:id="rId2"/>
              </a:rPr>
              <a:t>https://www.nihr.ac.uk/funding-and-support/funding-for-research-studies/manage-my-study/study-outputs-and-branding.htm</a:t>
            </a:r>
            <a:endParaRPr lang="en-GB" altLang="en-US" sz="1000" u="sng" kern="0" dirty="0">
              <a:solidFill>
                <a:srgbClr val="000000"/>
              </a:solidFill>
              <a:cs typeface="Arial" panose="020B0604020202020204" pitchFamily="34" charset="0"/>
            </a:endParaRPr>
          </a:p>
          <a:p>
            <a:r>
              <a:rPr lang="en-GB" sz="1000" dirty="0"/>
              <a:t>Also where appropriate please add trial logo.</a:t>
            </a:r>
          </a:p>
        </p:txBody>
      </p:sp>
    </p:spTree>
    <p:extLst>
      <p:ext uri="{BB962C8B-B14F-4D97-AF65-F5344CB8AC3E}">
        <p14:creationId xmlns:p14="http://schemas.microsoft.com/office/powerpoint/2010/main" val="3349017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62" y="210545"/>
            <a:ext cx="7291337" cy="1004227"/>
          </a:xfrm>
        </p:spPr>
        <p:txBody>
          <a:bodyPr/>
          <a:lstStyle/>
          <a:p>
            <a:r>
              <a:rPr lang="en-GB" dirty="0"/>
              <a:t>Anonymity for staff-as-patient?</a:t>
            </a:r>
          </a:p>
        </p:txBody>
      </p:sp>
      <p:sp>
        <p:nvSpPr>
          <p:cNvPr id="3" name="Content Placeholder 2"/>
          <p:cNvSpPr>
            <a:spLocks noGrp="1"/>
          </p:cNvSpPr>
          <p:nvPr>
            <p:ph idx="1"/>
          </p:nvPr>
        </p:nvSpPr>
        <p:spPr>
          <a:xfrm>
            <a:off x="363558" y="1814732"/>
            <a:ext cx="9970264" cy="4994226"/>
          </a:xfrm>
        </p:spPr>
        <p:txBody>
          <a:bodyPr/>
          <a:lstStyle/>
          <a:p>
            <a:pPr marL="0" indent="0">
              <a:buNone/>
            </a:pPr>
            <a:r>
              <a:rPr lang="en-GB" dirty="0"/>
              <a:t>“When I first started using it, I posted a story….The best way to found out how it works is to post a story of your own. So, I did that, and the person who responded said, “Please get in touch.” And I thought, “No, I don’t want you to know it was me that posted that story”. I’d like to see that they had done something…I doubt anything was, because I didn’t take that next step.”</a:t>
            </a:r>
          </a:p>
          <a:p>
            <a:endParaRPr lang="en-GB" dirty="0"/>
          </a:p>
          <a:p>
            <a:pPr marL="0" indent="0">
              <a:buNone/>
            </a:pPr>
            <a:r>
              <a:rPr lang="en-GB" dirty="0"/>
              <a:t>“I’m a senior person in this organisation and things didn’t always go the way I wanted them to. Did I put my story on Care Opinion? No, I didn’t, because -- I don’t know why really.  All those feelings of it’s difficult to do, it takes you a long time to get your head in the right place…. If it’s a struggle for me, it just goes to show what a struggle it is for most people.” </a:t>
            </a:r>
          </a:p>
          <a:p>
            <a:endParaRPr lang="en-GB" dirty="0"/>
          </a:p>
        </p:txBody>
      </p:sp>
    </p:spTree>
    <p:extLst>
      <p:ext uri="{BB962C8B-B14F-4D97-AF65-F5344CB8AC3E}">
        <p14:creationId xmlns:p14="http://schemas.microsoft.com/office/powerpoint/2010/main" val="694627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708" y="155461"/>
            <a:ext cx="7563691" cy="1004227"/>
          </a:xfrm>
        </p:spPr>
        <p:txBody>
          <a:bodyPr/>
          <a:lstStyle/>
          <a:p>
            <a:r>
              <a:rPr lang="en-GB" dirty="0"/>
              <a:t>Who is anonymous? “Our regular person”.</a:t>
            </a:r>
          </a:p>
        </p:txBody>
      </p:sp>
      <p:sp>
        <p:nvSpPr>
          <p:cNvPr id="3" name="Content Placeholder 2"/>
          <p:cNvSpPr>
            <a:spLocks noGrp="1"/>
          </p:cNvSpPr>
          <p:nvPr>
            <p:ph idx="1"/>
          </p:nvPr>
        </p:nvSpPr>
        <p:spPr/>
        <p:txBody>
          <a:bodyPr/>
          <a:lstStyle/>
          <a:p>
            <a:r>
              <a:rPr lang="en-GB" dirty="0"/>
              <a:t>Repeatedly referred to across interviews </a:t>
            </a:r>
          </a:p>
          <a:p>
            <a:r>
              <a:rPr lang="en-GB" dirty="0"/>
              <a:t>“We have an individual that uses a service regularly….I’m aware who this person is. We were aware of this person before Care Opinion because we had to use the other service that was Feedback. They found this avenue also, and it’s part of how they are. What we did with the Feedback service was develop a standard response….It’s more difficult with Care Opinion, because I know it’s anonymous, but it’s the same username so you know it’s the same individual, and they know you know who they are, so they’re speaking to you…. That has been slightly more difficult. You can’t have a standard response.”</a:t>
            </a:r>
          </a:p>
          <a:p>
            <a:r>
              <a:rPr lang="en-GB" dirty="0"/>
              <a:t>Gradually moving towards a consistent or ‘bland’ message, taking offline.</a:t>
            </a:r>
          </a:p>
        </p:txBody>
      </p:sp>
    </p:spTree>
    <p:extLst>
      <p:ext uri="{BB962C8B-B14F-4D97-AF65-F5344CB8AC3E}">
        <p14:creationId xmlns:p14="http://schemas.microsoft.com/office/powerpoint/2010/main" val="2214691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62" y="232578"/>
            <a:ext cx="7291337" cy="1004227"/>
          </a:xfrm>
        </p:spPr>
        <p:txBody>
          <a:bodyPr/>
          <a:lstStyle/>
          <a:p>
            <a:r>
              <a:rPr lang="en-GB" dirty="0"/>
              <a:t>Poppets and parcels, equity and power</a:t>
            </a:r>
          </a:p>
        </p:txBody>
      </p:sp>
      <p:sp>
        <p:nvSpPr>
          <p:cNvPr id="3" name="Content Placeholder 2"/>
          <p:cNvSpPr>
            <a:spLocks noGrp="1"/>
          </p:cNvSpPr>
          <p:nvPr>
            <p:ph idx="1"/>
          </p:nvPr>
        </p:nvSpPr>
        <p:spPr/>
        <p:txBody>
          <a:bodyPr/>
          <a:lstStyle/>
          <a:p>
            <a:r>
              <a:rPr lang="en-GB" dirty="0"/>
              <a:t>Care Opinion may disrupt the normal power balance – staff unused to anonymity may feel vulnerable and uncertain</a:t>
            </a:r>
          </a:p>
          <a:p>
            <a:r>
              <a:rPr lang="en-GB" dirty="0"/>
              <a:t>Posters may feel protected and empowered</a:t>
            </a:r>
          </a:p>
          <a:p>
            <a:r>
              <a:rPr lang="en-GB" dirty="0"/>
              <a:t>But the equalising relationship may also be subverted</a:t>
            </a:r>
          </a:p>
          <a:p>
            <a:r>
              <a:rPr lang="en-GB" dirty="0"/>
              <a:t>Contrast ‘our regular person’ with:</a:t>
            </a:r>
          </a:p>
          <a:p>
            <a:endParaRPr lang="en-GB" dirty="0"/>
          </a:p>
          <a:p>
            <a:pPr marL="0" indent="0">
              <a:buNone/>
            </a:pPr>
            <a:r>
              <a:rPr lang="en-GB" dirty="0"/>
              <a:t>“This girl had been waiting for a procedure and she was getting married quite soon….I managed to get things sorted out there and then....I was also conscious that I didn’t want her to leap the waiting list, either…It is those that shouts the loudest, isn’t it?”</a:t>
            </a:r>
          </a:p>
          <a:p>
            <a:pPr marL="0" indent="0">
              <a:buNone/>
            </a:pPr>
            <a:r>
              <a:rPr lang="en-GB" sz="1800" dirty="0"/>
              <a:t>Maben, J. , Adams, M. , Peccei, R. , Murrells, T. and Robert, G. (2012), ‘Poppets and parcels’: the links between staff experience of work and acutely ill older peoples’ experience of hospital care. International Journal of Older People Nursing, 7: 83-94.</a:t>
            </a:r>
          </a:p>
        </p:txBody>
      </p:sp>
    </p:spTree>
    <p:extLst>
      <p:ext uri="{BB962C8B-B14F-4D97-AF65-F5344CB8AC3E}">
        <p14:creationId xmlns:p14="http://schemas.microsoft.com/office/powerpoint/2010/main" val="3278742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Empathy with anonymity</a:t>
            </a:r>
          </a:p>
        </p:txBody>
      </p:sp>
      <p:sp>
        <p:nvSpPr>
          <p:cNvPr id="3" name="Content Placeholder 2"/>
          <p:cNvSpPr>
            <a:spLocks noGrp="1"/>
          </p:cNvSpPr>
          <p:nvPr>
            <p:ph idx="1"/>
          </p:nvPr>
        </p:nvSpPr>
        <p:spPr/>
        <p:txBody>
          <a:bodyPr/>
          <a:lstStyle/>
          <a:p>
            <a:r>
              <a:rPr lang="en-GB" dirty="0"/>
              <a:t>‘We’d had a story for a GP practice, where a lady had gone in to get a smear test, I think it was, and she’d also said that she was interested in stopping smoking, and the practice nurse had basically said, “That’s nothing to do with me” and I think had been quite abrupt and rude throughout that appointment, so the lady had gone onto Care Opinion to say that, and we’d then gone back to the practice and said what had happened. And they said, as they usually do, “We need to know who that was.  We can’t do anything unless you tell us which patient it is”.  We said that that’s not really how it works, we’d like to think you’d make a change for all your patients, not one individual.’</a:t>
            </a:r>
          </a:p>
          <a:p>
            <a:endParaRPr lang="en-GB" dirty="0"/>
          </a:p>
          <a:p>
            <a:r>
              <a:rPr lang="en-GB" dirty="0"/>
              <a:t>Emotional labour of responding</a:t>
            </a:r>
          </a:p>
        </p:txBody>
      </p:sp>
    </p:spTree>
    <p:extLst>
      <p:ext uri="{BB962C8B-B14F-4D97-AF65-F5344CB8AC3E}">
        <p14:creationId xmlns:p14="http://schemas.microsoft.com/office/powerpoint/2010/main" val="2943889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Next steps</a:t>
            </a:r>
          </a:p>
        </p:txBody>
      </p:sp>
      <p:sp>
        <p:nvSpPr>
          <p:cNvPr id="3" name="Content Placeholder 2"/>
          <p:cNvSpPr>
            <a:spLocks noGrp="1"/>
          </p:cNvSpPr>
          <p:nvPr>
            <p:ph idx="1"/>
          </p:nvPr>
        </p:nvSpPr>
        <p:spPr/>
        <p:txBody>
          <a:bodyPr/>
          <a:lstStyle/>
          <a:p>
            <a:r>
              <a:rPr lang="en-GB" dirty="0"/>
              <a:t>Scotland-wide PhD study commencing 2019 with funding from THIS Institute, including:</a:t>
            </a:r>
          </a:p>
          <a:p>
            <a:r>
              <a:rPr lang="en-GB" dirty="0"/>
              <a:t>a national survey of patient experience leads in Scotland;</a:t>
            </a:r>
          </a:p>
          <a:p>
            <a:r>
              <a:rPr lang="en-GB" dirty="0"/>
              <a:t>interviews with national policy makers; </a:t>
            </a:r>
          </a:p>
          <a:p>
            <a:r>
              <a:rPr lang="en-GB" dirty="0"/>
              <a:t>embedded ethnographic observation with Care Opinion Scotland, including tracking individual stories and interviewing patients and staff involved;</a:t>
            </a:r>
          </a:p>
          <a:p>
            <a:r>
              <a:rPr lang="en-GB" dirty="0"/>
              <a:t>case studies with a range of NHS Boards, sampling for various levels of engagement with Care Opinion. </a:t>
            </a:r>
          </a:p>
        </p:txBody>
      </p:sp>
    </p:spTree>
    <p:extLst>
      <p:ext uri="{BB962C8B-B14F-4D97-AF65-F5344CB8AC3E}">
        <p14:creationId xmlns:p14="http://schemas.microsoft.com/office/powerpoint/2010/main" val="502564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Thanks to our colleagues</a:t>
            </a:r>
          </a:p>
        </p:txBody>
      </p:sp>
      <p:sp>
        <p:nvSpPr>
          <p:cNvPr id="3" name="Content Placeholder 2"/>
          <p:cNvSpPr>
            <a:spLocks noGrp="1"/>
          </p:cNvSpPr>
          <p:nvPr>
            <p:ph idx="1"/>
          </p:nvPr>
        </p:nvSpPr>
        <p:spPr>
          <a:xfrm>
            <a:off x="735062" y="1814732"/>
            <a:ext cx="9532658" cy="4994226"/>
          </a:xfrm>
        </p:spPr>
        <p:txBody>
          <a:bodyPr/>
          <a:lstStyle/>
          <a:p>
            <a:r>
              <a:rPr lang="en-GB" dirty="0"/>
              <a:t>Gina Alexander, Director, Care Opinion Scotland</a:t>
            </a:r>
          </a:p>
          <a:p>
            <a:r>
              <a:rPr lang="en-GB" dirty="0"/>
              <a:t>Caroline </a:t>
            </a:r>
            <a:r>
              <a:rPr lang="en-GB" dirty="0" err="1"/>
              <a:t>Hiscox</a:t>
            </a:r>
            <a:r>
              <a:rPr lang="en-GB" dirty="0"/>
              <a:t>, Acting Director of Nursing, NHS Grampian</a:t>
            </a:r>
          </a:p>
          <a:p>
            <a:r>
              <a:rPr lang="en-GB" dirty="0"/>
              <a:t>Lynn Laidlaw, Patient Partner</a:t>
            </a:r>
          </a:p>
          <a:p>
            <a:r>
              <a:rPr lang="en-GB" dirty="0"/>
              <a:t>Jenna Shepherd, Medical Student, University of Aberdeen</a:t>
            </a:r>
          </a:p>
          <a:p>
            <a:endParaRPr lang="en-GB" dirty="0"/>
          </a:p>
          <a:p>
            <a:r>
              <a:rPr lang="en-GB" dirty="0"/>
              <a:t>All the staff who agreed to be interviewed</a:t>
            </a:r>
          </a:p>
          <a:p>
            <a:endParaRPr lang="en-GB" dirty="0"/>
          </a:p>
          <a:p>
            <a:r>
              <a:rPr lang="en-GB" dirty="0"/>
              <a:t>NHS Grampian Endowment Fund for funding</a:t>
            </a:r>
          </a:p>
        </p:txBody>
      </p:sp>
    </p:spTree>
    <p:extLst>
      <p:ext uri="{BB962C8B-B14F-4D97-AF65-F5344CB8AC3E}">
        <p14:creationId xmlns:p14="http://schemas.microsoft.com/office/powerpoint/2010/main" val="2299797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GB" dirty="0"/>
              <a:t>Questions</a:t>
            </a:r>
          </a:p>
        </p:txBody>
      </p:sp>
      <p:sp>
        <p:nvSpPr>
          <p:cNvPr id="7" name="Subtitle 6"/>
          <p:cNvSpPr>
            <a:spLocks noGrp="1"/>
          </p:cNvSpPr>
          <p:nvPr>
            <p:ph type="subTitle" idx="1"/>
          </p:nvPr>
        </p:nvSpPr>
        <p:spPr/>
        <p:txBody>
          <a:bodyPr/>
          <a:lstStyle/>
          <a:p>
            <a:endParaRPr lang="en-GB" dirty="0"/>
          </a:p>
        </p:txBody>
      </p:sp>
      <p:sp>
        <p:nvSpPr>
          <p:cNvPr id="8" name="Text Placeholder 7"/>
          <p:cNvSpPr>
            <a:spLocks noGrp="1"/>
          </p:cNvSpPr>
          <p:nvPr>
            <p:ph type="body" sz="quarter" idx="10"/>
          </p:nvPr>
        </p:nvSpPr>
        <p:spPr/>
        <p:txBody>
          <a:bodyPr/>
          <a:lstStyle/>
          <a:p>
            <a:r>
              <a:rPr lang="en-GB" dirty="0"/>
              <a:t>louise.locock@abdn.ac.uk</a:t>
            </a:r>
          </a:p>
        </p:txBody>
      </p:sp>
    </p:spTree>
    <p:extLst>
      <p:ext uri="{BB962C8B-B14F-4D97-AF65-F5344CB8AC3E}">
        <p14:creationId xmlns:p14="http://schemas.microsoft.com/office/powerpoint/2010/main" val="379306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Scottish context </a:t>
            </a:r>
          </a:p>
        </p:txBody>
      </p:sp>
      <p:sp>
        <p:nvSpPr>
          <p:cNvPr id="3" name="Content Placeholder 2"/>
          <p:cNvSpPr>
            <a:spLocks noGrp="1"/>
          </p:cNvSpPr>
          <p:nvPr>
            <p:ph idx="1"/>
          </p:nvPr>
        </p:nvSpPr>
        <p:spPr>
          <a:xfrm>
            <a:off x="550844" y="1814732"/>
            <a:ext cx="9405908" cy="4994226"/>
          </a:xfrm>
        </p:spPr>
        <p:txBody>
          <a:bodyPr/>
          <a:lstStyle/>
          <a:p>
            <a:r>
              <a:rPr lang="en-GB" dirty="0"/>
              <a:t>Scottish government and NHS Scotland strongly supportive</a:t>
            </a:r>
          </a:p>
          <a:p>
            <a:r>
              <a:rPr lang="en-GB" dirty="0"/>
              <a:t>Full subscription paid centrally, national contract renewed 2017-18. </a:t>
            </a:r>
          </a:p>
          <a:p>
            <a:r>
              <a:rPr lang="en-GB" dirty="0"/>
              <a:t>Take-up from all but one of 14 regional boards </a:t>
            </a:r>
          </a:p>
          <a:p>
            <a:endParaRPr lang="en-GB" dirty="0"/>
          </a:p>
          <a:p>
            <a:pPr marL="0" indent="0" algn="ctr">
              <a:buNone/>
            </a:pPr>
            <a:r>
              <a:rPr lang="en-GB" dirty="0">
                <a:solidFill>
                  <a:srgbClr val="7030A0"/>
                </a:solidFill>
              </a:rPr>
              <a:t>“The use of Care Opinion is the most important single thing we’ve done around person-centred care in the last three years”.</a:t>
            </a:r>
            <a:r>
              <a:rPr lang="en-GB" dirty="0"/>
              <a:t> </a:t>
            </a:r>
          </a:p>
          <a:p>
            <a:pPr marL="0" indent="0" algn="ctr">
              <a:buNone/>
            </a:pPr>
            <a:r>
              <a:rPr lang="en-GB" dirty="0"/>
              <a:t>Jason Leitch, national clinical director, healthcare quality &amp; strategy, Scottish Government</a:t>
            </a:r>
          </a:p>
          <a:p>
            <a:pPr marL="0" indent="0" algn="ctr">
              <a:buNone/>
            </a:pPr>
            <a:endParaRPr lang="en-GB" dirty="0">
              <a:solidFill>
                <a:srgbClr val="7030A0"/>
              </a:solidFill>
            </a:endParaRPr>
          </a:p>
          <a:p>
            <a:endParaRPr lang="en-GB" dirty="0"/>
          </a:p>
        </p:txBody>
      </p:sp>
      <p:sp>
        <p:nvSpPr>
          <p:cNvPr id="4" name="AutoShape 2" descr="Image result for saltire"/>
          <p:cNvSpPr>
            <a:spLocks noChangeAspect="1" noChangeArrowheads="1"/>
          </p:cNvSpPr>
          <p:nvPr/>
        </p:nvSpPr>
        <p:spPr bwMode="auto">
          <a:xfrm>
            <a:off x="155575" y="-8842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 name="Picture 4"/>
          <p:cNvPicPr>
            <a:picLocks noChangeAspect="1"/>
          </p:cNvPicPr>
          <p:nvPr/>
        </p:nvPicPr>
        <p:blipFill>
          <a:blip r:embed="rId2"/>
          <a:stretch>
            <a:fillRect/>
          </a:stretch>
        </p:blipFill>
        <p:spPr>
          <a:xfrm>
            <a:off x="8598787" y="5991926"/>
            <a:ext cx="2093026" cy="1567749"/>
          </a:xfrm>
          <a:prstGeom prst="rect">
            <a:avLst/>
          </a:prstGeom>
        </p:spPr>
      </p:pic>
      <p:pic>
        <p:nvPicPr>
          <p:cNvPr id="6" name="Picture 5"/>
          <p:cNvPicPr>
            <a:picLocks noChangeAspect="1"/>
          </p:cNvPicPr>
          <p:nvPr/>
        </p:nvPicPr>
        <p:blipFill rotWithShape="1">
          <a:blip r:embed="rId3"/>
          <a:srcRect t="18594"/>
          <a:stretch/>
        </p:blipFill>
        <p:spPr>
          <a:xfrm>
            <a:off x="0" y="5860974"/>
            <a:ext cx="1599799" cy="1698702"/>
          </a:xfrm>
          <a:prstGeom prst="rect">
            <a:avLst/>
          </a:prstGeom>
        </p:spPr>
      </p:pic>
    </p:spTree>
    <p:extLst>
      <p:ext uri="{BB962C8B-B14F-4D97-AF65-F5344CB8AC3E}">
        <p14:creationId xmlns:p14="http://schemas.microsoft.com/office/powerpoint/2010/main" val="3689296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63" y="508000"/>
            <a:ext cx="7686126" cy="1004227"/>
          </a:xfrm>
        </p:spPr>
        <p:txBody>
          <a:bodyPr/>
          <a:lstStyle/>
          <a:p>
            <a:r>
              <a:rPr lang="en-GB" dirty="0"/>
              <a:t>Pilot study NHS Grampian</a:t>
            </a:r>
          </a:p>
        </p:txBody>
      </p:sp>
      <p:sp>
        <p:nvSpPr>
          <p:cNvPr id="5" name="Content Placeholder 4"/>
          <p:cNvSpPr>
            <a:spLocks noGrp="1"/>
          </p:cNvSpPr>
          <p:nvPr>
            <p:ph idx="1"/>
          </p:nvPr>
        </p:nvSpPr>
        <p:spPr/>
        <p:txBody>
          <a:bodyPr/>
          <a:lstStyle/>
          <a:p>
            <a:r>
              <a:rPr lang="en-GB" dirty="0"/>
              <a:t>How do staff respond to Care Opinion posts? </a:t>
            </a:r>
          </a:p>
          <a:p>
            <a:r>
              <a:rPr lang="en-GB" dirty="0"/>
              <a:t>What are their experiences of/attitudes towards Care Opinion?</a:t>
            </a:r>
          </a:p>
          <a:p>
            <a:r>
              <a:rPr lang="en-GB" dirty="0"/>
              <a:t>How do they improve services on the basis of either negative or positive feedback?</a:t>
            </a:r>
          </a:p>
          <a:p>
            <a:endParaRPr lang="en-GB" dirty="0"/>
          </a:p>
          <a:p>
            <a:r>
              <a:rPr lang="en-GB" dirty="0"/>
              <a:t>Analysis of six months’ Care </a:t>
            </a:r>
            <a:r>
              <a:rPr lang="en-GB"/>
              <a:t>Opinion posts </a:t>
            </a:r>
            <a:r>
              <a:rPr lang="en-GB" dirty="0"/>
              <a:t>on Aberdeen Royal Infirmary</a:t>
            </a:r>
          </a:p>
          <a:p>
            <a:r>
              <a:rPr lang="en-GB" dirty="0"/>
              <a:t>Interviews with 10 members of staff actively involved in responding to posts</a:t>
            </a:r>
          </a:p>
          <a:p>
            <a:r>
              <a:rPr lang="en-GB" dirty="0"/>
              <a:t>Collaborative thematic analysis with Director of Care Opinion Scotland and PPI partner</a:t>
            </a:r>
          </a:p>
        </p:txBody>
      </p:sp>
    </p:spTree>
    <p:extLst>
      <p:ext uri="{BB962C8B-B14F-4D97-AF65-F5344CB8AC3E}">
        <p14:creationId xmlns:p14="http://schemas.microsoft.com/office/powerpoint/2010/main" val="1228464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708" y="508000"/>
            <a:ext cx="7773013" cy="1004227"/>
          </a:xfrm>
        </p:spPr>
        <p:txBody>
          <a:bodyPr/>
          <a:lstStyle/>
          <a:p>
            <a:r>
              <a:rPr lang="en-GB" dirty="0"/>
              <a:t>Analysis of posts</a:t>
            </a:r>
          </a:p>
        </p:txBody>
      </p:sp>
      <p:sp>
        <p:nvSpPr>
          <p:cNvPr id="3" name="Content Placeholder 2"/>
          <p:cNvSpPr>
            <a:spLocks noGrp="1"/>
          </p:cNvSpPr>
          <p:nvPr>
            <p:ph idx="1"/>
          </p:nvPr>
        </p:nvSpPr>
        <p:spPr>
          <a:xfrm>
            <a:off x="735062" y="1814732"/>
            <a:ext cx="9221689" cy="5324198"/>
          </a:xfrm>
        </p:spPr>
        <p:txBody>
          <a:bodyPr/>
          <a:lstStyle/>
          <a:p>
            <a:r>
              <a:rPr lang="en-GB" dirty="0"/>
              <a:t>77 posts were published</a:t>
            </a:r>
          </a:p>
          <a:p>
            <a:r>
              <a:rPr lang="en-GB" dirty="0"/>
              <a:t>All received a response, mean response time 3.9 days</a:t>
            </a:r>
          </a:p>
          <a:p>
            <a:r>
              <a:rPr lang="en-GB" dirty="0"/>
              <a:t>96 responses in total, from 20 staff members</a:t>
            </a:r>
          </a:p>
          <a:p>
            <a:r>
              <a:rPr lang="en-GB" dirty="0"/>
              <a:t>Mostly did well on Baines’ ‘Listen, Learn and Respond Framework’ criteria – with a few striking exceptions</a:t>
            </a:r>
          </a:p>
          <a:p>
            <a:r>
              <a:rPr lang="en-GB" dirty="0"/>
              <a:t>Only 2 ‘changes made’ reported</a:t>
            </a:r>
          </a:p>
          <a:p>
            <a:r>
              <a:rPr lang="en-GB" dirty="0"/>
              <a:t>(From interviews, changes made = ‘significant’ or ‘something big’ – “I don’t think any of my stories will have that ‘I’ve made a change, look at me, great’….I haven’t made a huge change…but it’s still been valuable.”)</a:t>
            </a:r>
          </a:p>
          <a:p>
            <a:endParaRPr lang="en-GB" sz="1800" dirty="0"/>
          </a:p>
          <a:p>
            <a:r>
              <a:rPr lang="en-GB" sz="1800" b="0" dirty="0"/>
              <a:t>Baines R, Donovan J, Regan de </a:t>
            </a:r>
            <a:r>
              <a:rPr lang="en-GB" sz="1800" b="0" dirty="0" err="1"/>
              <a:t>Bere</a:t>
            </a:r>
            <a:r>
              <a:rPr lang="en-GB" sz="1800" b="0" dirty="0"/>
              <a:t> S, Archer J, Jones R. Responding effectively to adult mental health patient feedback in an online environment: A coproduced framework. </a:t>
            </a:r>
            <a:r>
              <a:rPr lang="en-GB" sz="1800" b="0" i="1" dirty="0"/>
              <a:t>Health Expect</a:t>
            </a:r>
            <a:r>
              <a:rPr lang="en-GB" sz="1800" b="0" dirty="0"/>
              <a:t>. 2018;21(5):887–898. doi:10.1111/hex.12682</a:t>
            </a:r>
          </a:p>
          <a:p>
            <a:endParaRPr lang="en-GB" dirty="0"/>
          </a:p>
          <a:p>
            <a:endParaRPr lang="en-GB" dirty="0"/>
          </a:p>
          <a:p>
            <a:endParaRPr lang="en-GB" dirty="0"/>
          </a:p>
        </p:txBody>
      </p:sp>
    </p:spTree>
    <p:extLst>
      <p:ext uri="{BB962C8B-B14F-4D97-AF65-F5344CB8AC3E}">
        <p14:creationId xmlns:p14="http://schemas.microsoft.com/office/powerpoint/2010/main" val="1011006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Interview findings</a:t>
            </a:r>
          </a:p>
        </p:txBody>
      </p:sp>
      <p:sp>
        <p:nvSpPr>
          <p:cNvPr id="3" name="Content Placeholder 2"/>
          <p:cNvSpPr>
            <a:spLocks noGrp="1"/>
          </p:cNvSpPr>
          <p:nvPr>
            <p:ph idx="1"/>
          </p:nvPr>
        </p:nvSpPr>
        <p:spPr>
          <a:xfrm>
            <a:off x="735062" y="1682530"/>
            <a:ext cx="9221689" cy="4994226"/>
          </a:xfrm>
        </p:spPr>
        <p:txBody>
          <a:bodyPr/>
          <a:lstStyle/>
          <a:p>
            <a:r>
              <a:rPr lang="en-GB" dirty="0"/>
              <a:t>Mostly positive about the platform and the importance of feedback – but may be a socially desirable response?</a:t>
            </a:r>
          </a:p>
          <a:p>
            <a:r>
              <a:rPr lang="en-GB" dirty="0"/>
              <a:t>Common theme of lack of training – plunged in, anxious about what to say - and how to say it</a:t>
            </a:r>
          </a:p>
          <a:p>
            <a:pPr marL="503971" lvl="1" indent="0">
              <a:buNone/>
            </a:pPr>
            <a:r>
              <a:rPr lang="en-GB" dirty="0"/>
              <a:t>‘I struggled a little bit thinking whatever I write is going out to the world….I had one glitch in the beginning where I had put like an exclamation mark at the end of my sentence and the chap came back critical of that.’</a:t>
            </a:r>
          </a:p>
          <a:p>
            <a:r>
              <a:rPr lang="en-GB" dirty="0"/>
              <a:t>Uncertainty about when to take a conversation offline</a:t>
            </a:r>
          </a:p>
          <a:p>
            <a:r>
              <a:rPr lang="en-GB" dirty="0"/>
              <a:t>Face-to-face conversation or phone resolution sometimes preferred – but whose interests best served?</a:t>
            </a:r>
          </a:p>
          <a:p>
            <a:r>
              <a:rPr lang="en-GB" dirty="0"/>
              <a:t>Questions of unequal anonymity and power </a:t>
            </a:r>
          </a:p>
          <a:p>
            <a:endParaRPr lang="en-GB" dirty="0"/>
          </a:p>
          <a:p>
            <a:endParaRPr lang="en-GB" dirty="0"/>
          </a:p>
        </p:txBody>
      </p:sp>
    </p:spTree>
    <p:extLst>
      <p:ext uri="{BB962C8B-B14F-4D97-AF65-F5344CB8AC3E}">
        <p14:creationId xmlns:p14="http://schemas.microsoft.com/office/powerpoint/2010/main" val="4075124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Anonymity paradox</a:t>
            </a:r>
          </a:p>
        </p:txBody>
      </p:sp>
      <p:sp>
        <p:nvSpPr>
          <p:cNvPr id="3" name="Content Placeholder 2"/>
          <p:cNvSpPr>
            <a:spLocks noGrp="1"/>
          </p:cNvSpPr>
          <p:nvPr>
            <p:ph idx="1"/>
          </p:nvPr>
        </p:nvSpPr>
        <p:spPr>
          <a:xfrm>
            <a:off x="286439" y="1814732"/>
            <a:ext cx="9926197" cy="4994226"/>
          </a:xfrm>
        </p:spPr>
        <p:txBody>
          <a:bodyPr/>
          <a:lstStyle/>
          <a:p>
            <a:pPr marL="0" indent="0">
              <a:buNone/>
            </a:pPr>
            <a:r>
              <a:rPr lang="en-GB" sz="2500" dirty="0"/>
              <a:t>“Patients clearly demonstrate a perception that anonymity is a prerequisite for effective use of these feedback processes, whereas professionals demonstrate a perception that patient anonymity is a barrier to effective use. The risks of anonymity are constructed very differently by patients and professionals. Patient concerns around anonymity were not motivated by a general concern about a loss of privacy, but more that a positive identification might compromise future care. For professionals, concerns were voiced more around risks of reputational damage for specific practitioners or practices (in that anyone could say anything)….While anonymity makes service users feel less vulnerable, it can have the opposite effect on managers and clinical staff.”</a:t>
            </a:r>
          </a:p>
          <a:p>
            <a:pPr marL="0" indent="0">
              <a:buNone/>
            </a:pPr>
            <a:r>
              <a:rPr lang="en-GB" sz="2000" b="0" dirty="0"/>
              <a:t>Speed E, Davison C, </a:t>
            </a:r>
            <a:r>
              <a:rPr lang="en-GB" sz="2000" b="0" dirty="0" err="1"/>
              <a:t>Gunnell</a:t>
            </a:r>
            <a:r>
              <a:rPr lang="en-GB" sz="2000" b="0" dirty="0"/>
              <a:t> C. The anonymity paradox in patient engagement: reputation, risk and web-based public feedback. Medical Humanities 2016;42:135-140.</a:t>
            </a:r>
          </a:p>
          <a:p>
            <a:endParaRPr lang="en-GB" dirty="0"/>
          </a:p>
          <a:p>
            <a:endParaRPr lang="en-GB" dirty="0"/>
          </a:p>
        </p:txBody>
      </p:sp>
    </p:spTree>
    <p:extLst>
      <p:ext uri="{BB962C8B-B14F-4D97-AF65-F5344CB8AC3E}">
        <p14:creationId xmlns:p14="http://schemas.microsoft.com/office/powerpoint/2010/main" val="323209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827" y="508000"/>
            <a:ext cx="7486573" cy="1004227"/>
          </a:xfrm>
        </p:spPr>
        <p:txBody>
          <a:bodyPr/>
          <a:lstStyle/>
          <a:p>
            <a:r>
              <a:rPr lang="en-GB" dirty="0"/>
              <a:t>Breaking anonymity</a:t>
            </a:r>
          </a:p>
        </p:txBody>
      </p:sp>
      <p:sp>
        <p:nvSpPr>
          <p:cNvPr id="3" name="Content Placeholder 2"/>
          <p:cNvSpPr>
            <a:spLocks noGrp="1"/>
          </p:cNvSpPr>
          <p:nvPr>
            <p:ph idx="1"/>
          </p:nvPr>
        </p:nvSpPr>
        <p:spPr/>
        <p:txBody>
          <a:bodyPr/>
          <a:lstStyle/>
          <a:p>
            <a:r>
              <a:rPr lang="en-GB" dirty="0"/>
              <a:t>Asking for more identifying info can be for positive reasons</a:t>
            </a:r>
          </a:p>
          <a:p>
            <a:pPr lvl="1"/>
            <a:r>
              <a:rPr lang="en-GB" dirty="0"/>
              <a:t>To ensure thanks go to the specific team/person</a:t>
            </a:r>
          </a:p>
          <a:p>
            <a:pPr lvl="1"/>
            <a:r>
              <a:rPr lang="en-GB" dirty="0"/>
              <a:t>To expedite care: “I managed to contact someone in the service to speak to them about this lady and they managed to get an appointment, and then she was incredibly grateful that somebody had listened to her and had managed to resolve something.” </a:t>
            </a:r>
          </a:p>
          <a:p>
            <a:pPr lvl="1"/>
            <a:endParaRPr lang="en-GB" dirty="0"/>
          </a:p>
          <a:p>
            <a:r>
              <a:rPr lang="en-GB" dirty="0"/>
              <a:t>But defensive deflection: “Without your details we cannot comment on your particular case….We are sorry </a:t>
            </a:r>
            <a:r>
              <a:rPr lang="en-GB" i="1" dirty="0"/>
              <a:t>[not sorry], </a:t>
            </a:r>
            <a:r>
              <a:rPr lang="en-GB" dirty="0"/>
              <a:t>but</a:t>
            </a:r>
            <a:r>
              <a:rPr lang="en-GB" i="1" dirty="0"/>
              <a:t> </a:t>
            </a:r>
            <a:r>
              <a:rPr lang="en-GB" dirty="0"/>
              <a:t>cannot comment on why your fracture was not identified….If you would like to take this further please feel free to contact me direct of the Feedback Service [= complaints].</a:t>
            </a:r>
          </a:p>
          <a:p>
            <a:endParaRPr lang="en-GB" dirty="0"/>
          </a:p>
          <a:p>
            <a:endParaRPr lang="en-GB" dirty="0"/>
          </a:p>
        </p:txBody>
      </p:sp>
    </p:spTree>
    <p:extLst>
      <p:ext uri="{BB962C8B-B14F-4D97-AF65-F5344CB8AC3E}">
        <p14:creationId xmlns:p14="http://schemas.microsoft.com/office/powerpoint/2010/main" val="635134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573" y="508000"/>
            <a:ext cx="7651827" cy="1004227"/>
          </a:xfrm>
        </p:spPr>
        <p:txBody>
          <a:bodyPr/>
          <a:lstStyle/>
          <a:p>
            <a:r>
              <a:rPr lang="en-GB" dirty="0"/>
              <a:t>Diversions and deflections</a:t>
            </a:r>
          </a:p>
        </p:txBody>
      </p:sp>
      <p:sp>
        <p:nvSpPr>
          <p:cNvPr id="3" name="Content Placeholder 2"/>
          <p:cNvSpPr>
            <a:spLocks noGrp="1"/>
          </p:cNvSpPr>
          <p:nvPr>
            <p:ph idx="1"/>
          </p:nvPr>
        </p:nvSpPr>
        <p:spPr/>
        <p:txBody>
          <a:bodyPr/>
          <a:lstStyle/>
          <a:p>
            <a:pPr marL="0" indent="0">
              <a:buNone/>
            </a:pPr>
            <a:r>
              <a:rPr lang="en-GB" dirty="0"/>
              <a:t>“When there’s been criticism or if you wanted more around the story you would say, ‘Can you contact me?  This is my contact information.  You can email me, you can phone me.’ But often people don’t want to do that, that’s been my experience.  Even when they’ve been critical and you give them that and you can say, ‘This is really important.  If that’s how you felt then we need to look at that.  Can you contact me?’ and they don’t, so… I think it’s because it’s such an accessible media for them to do it, they can just do it and they’ve moved on, whereas I’m here going, “Actually, tell me more about that, I want to know when that happened,” or I’d like to engage with them about that.  But they don’t, and that’s their choice and that’s fine.”  </a:t>
            </a:r>
          </a:p>
          <a:p>
            <a:endParaRPr lang="en-GB" dirty="0"/>
          </a:p>
        </p:txBody>
      </p:sp>
    </p:spTree>
    <p:extLst>
      <p:ext uri="{BB962C8B-B14F-4D97-AF65-F5344CB8AC3E}">
        <p14:creationId xmlns:p14="http://schemas.microsoft.com/office/powerpoint/2010/main" val="2666711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405" y="133426"/>
            <a:ext cx="7761995" cy="1004227"/>
          </a:xfrm>
        </p:spPr>
        <p:txBody>
          <a:bodyPr/>
          <a:lstStyle/>
          <a:p>
            <a:r>
              <a:rPr lang="en-GB" dirty="0"/>
              <a:t>Anonymity challenging veracity</a:t>
            </a:r>
          </a:p>
        </p:txBody>
      </p:sp>
      <p:sp>
        <p:nvSpPr>
          <p:cNvPr id="3" name="Content Placeholder 2"/>
          <p:cNvSpPr>
            <a:spLocks noGrp="1"/>
          </p:cNvSpPr>
          <p:nvPr>
            <p:ph idx="1"/>
          </p:nvPr>
        </p:nvSpPr>
        <p:spPr/>
        <p:txBody>
          <a:bodyPr/>
          <a:lstStyle/>
          <a:p>
            <a:pPr marL="0" indent="0">
              <a:buNone/>
            </a:pPr>
            <a:r>
              <a:rPr lang="en-GB" dirty="0"/>
              <a:t>“There used to be this funny thing where people used to think if a complaint was anonymous it wasn’t a real complaint. No! It’s just they don’t want you to know who they are, but they still want you to know what didn’t work.”</a:t>
            </a:r>
          </a:p>
          <a:p>
            <a:pPr marL="0" indent="0">
              <a:buNone/>
            </a:pPr>
            <a:endParaRPr lang="en-GB" dirty="0"/>
          </a:p>
          <a:p>
            <a:pPr marL="0" indent="0">
              <a:buNone/>
            </a:pPr>
            <a:r>
              <a:rPr lang="en-GB" dirty="0"/>
              <a:t>“Often, you would get a response, ‘Well, just send it to the feedback team’ or, ‘Tell them to go through feedback’ or, ‘We can’t do anything with this because it’s anonymous’, ‘I refuse to answer this because it’s anonymous and how do I know whether what the person said is right or wrong or whatever?’”</a:t>
            </a:r>
          </a:p>
          <a:p>
            <a:pPr marL="0" indent="0">
              <a:buNone/>
            </a:pPr>
            <a:endParaRPr lang="en-GB" dirty="0"/>
          </a:p>
          <a:p>
            <a:pPr marL="0" indent="0">
              <a:buNone/>
            </a:pPr>
            <a:r>
              <a:rPr lang="en-GB" sz="1800" dirty="0"/>
              <a:t>See Adams, M., Maben, J., &amp; Robert, G. (2018). ‘It’s sometimes hard to tell what patients are playing at’: How healthcare professionals make sense of why patients and families complain about care. </a:t>
            </a:r>
            <a:r>
              <a:rPr lang="en-GB" sz="1800" i="1" dirty="0"/>
              <a:t>Health</a:t>
            </a:r>
            <a:r>
              <a:rPr lang="en-GB" sz="1800" dirty="0"/>
              <a:t>, </a:t>
            </a:r>
            <a:r>
              <a:rPr lang="en-GB" sz="1800" i="1" dirty="0"/>
              <a:t>22</a:t>
            </a:r>
            <a:r>
              <a:rPr lang="en-GB" sz="1800" dirty="0"/>
              <a:t>(6), 603–623.</a:t>
            </a:r>
          </a:p>
          <a:p>
            <a:endParaRPr lang="en-GB" dirty="0"/>
          </a:p>
        </p:txBody>
      </p:sp>
    </p:spTree>
    <p:extLst>
      <p:ext uri="{BB962C8B-B14F-4D97-AF65-F5344CB8AC3E}">
        <p14:creationId xmlns:p14="http://schemas.microsoft.com/office/powerpoint/2010/main" val="30835425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HSRU Powerpoint Slides edited.potx [Read-Only]" id="{F5ADCE06-B1DE-4FF4-9FDE-8F1E4D4D1530}" vid="{D71067D5-78BB-4A05-93F7-A4629E0AF78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HSRU Powerpoint Slides edited</Template>
  <TotalTime>2665</TotalTime>
  <Words>1830</Words>
  <Application>Microsoft Office PowerPoint</Application>
  <PresentationFormat>Custom</PresentationFormat>
  <Paragraphs>92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Microsoft Sans Serif</vt:lpstr>
      <vt:lpstr>Myriad Pro</vt:lpstr>
      <vt:lpstr>Wingdings</vt:lpstr>
      <vt:lpstr>Office Theme</vt:lpstr>
      <vt:lpstr>Understanding how NHS staff respond to and use Care Opinion feedback: qualitative study in Scotland </vt:lpstr>
      <vt:lpstr>Scottish context </vt:lpstr>
      <vt:lpstr>Pilot study NHS Grampian</vt:lpstr>
      <vt:lpstr>Analysis of posts</vt:lpstr>
      <vt:lpstr>Interview findings</vt:lpstr>
      <vt:lpstr>Anonymity paradox</vt:lpstr>
      <vt:lpstr>Breaking anonymity</vt:lpstr>
      <vt:lpstr>Diversions and deflections</vt:lpstr>
      <vt:lpstr>Anonymity challenging veracity</vt:lpstr>
      <vt:lpstr>Anonymity for staff-as-patient?</vt:lpstr>
      <vt:lpstr>Who is anonymous? “Our regular person”.</vt:lpstr>
      <vt:lpstr>Poppets and parcels, equity and power</vt:lpstr>
      <vt:lpstr>Empathy with anonymity</vt:lpstr>
      <vt:lpstr>Next steps</vt:lpstr>
      <vt:lpstr>Thanks to our colleagues</vt:lpstr>
      <vt:lpstr>Questions</vt:lpstr>
    </vt:vector>
  </TitlesOfParts>
  <Company>University of Aberdeen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how NHS staff respond to and use Care Opinion feedback: qualitative study in Scotland</dc:title>
  <dc:creator>Locock, Louise</dc:creator>
  <cp:lastModifiedBy>James Munro</cp:lastModifiedBy>
  <cp:revision>44</cp:revision>
  <dcterms:created xsi:type="dcterms:W3CDTF">2019-06-10T11:31:17Z</dcterms:created>
  <dcterms:modified xsi:type="dcterms:W3CDTF">2019-06-28T06:32:23Z</dcterms:modified>
</cp:coreProperties>
</file>