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18"/>
  </p:notesMasterIdLst>
  <p:sldIdLst>
    <p:sldId id="256" r:id="rId2"/>
    <p:sldId id="326" r:id="rId3"/>
    <p:sldId id="350" r:id="rId4"/>
    <p:sldId id="337" r:id="rId5"/>
    <p:sldId id="340" r:id="rId6"/>
    <p:sldId id="349" r:id="rId7"/>
    <p:sldId id="355" r:id="rId8"/>
    <p:sldId id="341" r:id="rId9"/>
    <p:sldId id="343" r:id="rId10"/>
    <p:sldId id="356" r:id="rId11"/>
    <p:sldId id="342" r:id="rId12"/>
    <p:sldId id="357" r:id="rId13"/>
    <p:sldId id="354" r:id="rId14"/>
    <p:sldId id="324" r:id="rId15"/>
    <p:sldId id="323" r:id="rId16"/>
    <p:sldId id="348"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3">
          <p15:clr>
            <a:srgbClr val="A4A3A4"/>
          </p15:clr>
        </p15:guide>
        <p15:guide id="2" pos="21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5"/>
    <a:srgbClr val="FFE285"/>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88623" autoAdjust="0"/>
  </p:normalViewPr>
  <p:slideViewPr>
    <p:cSldViewPr>
      <p:cViewPr>
        <p:scale>
          <a:sx n="70" d="100"/>
          <a:sy n="70" d="100"/>
        </p:scale>
        <p:origin x="-1368" y="-180"/>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14880"/>
    </p:cViewPr>
  </p:sorterViewPr>
  <p:notesViewPr>
    <p:cSldViewPr>
      <p:cViewPr>
        <p:scale>
          <a:sx n="82" d="100"/>
          <a:sy n="82" d="100"/>
        </p:scale>
        <p:origin x="-2286" y="183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31" tIns="45715" rIns="91431" bIns="45715" rtlCol="0"/>
          <a:lstStyle>
            <a:lvl1pPr algn="r">
              <a:defRPr sz="1200"/>
            </a:lvl1pPr>
          </a:lstStyle>
          <a:p>
            <a:fld id="{BE39783B-815A-4CD0-AE6C-56C9D5C01E5F}" type="datetimeFigureOut">
              <a:rPr lang="en-GB" smtClean="0"/>
              <a:pPr/>
              <a:t>04/07/2019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31" tIns="45715" rIns="91431" bIns="45715" rtlCol="0" anchor="b"/>
          <a:lstStyle>
            <a:lvl1pPr algn="r">
              <a:defRPr sz="1200"/>
            </a:lvl1pPr>
          </a:lstStyle>
          <a:p>
            <a:fld id="{8082AA29-519E-4D65-AF2E-8E7E0C8D98CA}" type="slidenum">
              <a:rPr lang="en-GB" smtClean="0"/>
              <a:pPr/>
              <a:t>‹#›</a:t>
            </a:fld>
            <a:endParaRPr lang="en-GB" dirty="0"/>
          </a:p>
        </p:txBody>
      </p:sp>
    </p:spTree>
    <p:extLst>
      <p:ext uri="{BB962C8B-B14F-4D97-AF65-F5344CB8AC3E}">
        <p14:creationId xmlns:p14="http://schemas.microsoft.com/office/powerpoint/2010/main" val="219337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82AA29-519E-4D65-AF2E-8E7E0C8D98CA}" type="slidenum">
              <a:rPr lang="en-GB" smtClean="0"/>
              <a:pPr/>
              <a:t>1</a:t>
            </a:fld>
            <a:endParaRPr lang="en-GB" dirty="0"/>
          </a:p>
        </p:txBody>
      </p:sp>
    </p:spTree>
    <p:extLst>
      <p:ext uri="{BB962C8B-B14F-4D97-AF65-F5344CB8AC3E}">
        <p14:creationId xmlns:p14="http://schemas.microsoft.com/office/powerpoint/2010/main" val="281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Almost 60% of responses</a:t>
            </a:r>
            <a:r>
              <a:rPr lang="en-GB" sz="1000" b="1" baseline="0" dirty="0" smtClean="0">
                <a:latin typeface="Arial" panose="020B0604020202020204" pitchFamily="34" charset="0"/>
                <a:cs typeface="Arial" panose="020B0604020202020204" pitchFamily="34" charset="0"/>
              </a:rPr>
              <a:t> were a</a:t>
            </a:r>
            <a:r>
              <a:rPr lang="en-GB" sz="1000" b="1" dirty="0" smtClean="0">
                <a:latin typeface="Arial" panose="020B0604020202020204" pitchFamily="34" charset="0"/>
                <a:cs typeface="Arial" panose="020B0604020202020204" pitchFamily="34" charset="0"/>
              </a:rPr>
              <a:t>ppreciative.</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These </a:t>
            </a:r>
            <a:r>
              <a:rPr lang="en-GB" sz="1000" dirty="0">
                <a:latin typeface="Arial" panose="020B0604020202020204" pitchFamily="34" charset="0"/>
                <a:cs typeface="Arial" panose="020B0604020202020204" pitchFamily="34" charset="0"/>
              </a:rPr>
              <a:t>responses </a:t>
            </a:r>
            <a:r>
              <a:rPr lang="en-GB" sz="1000" dirty="0" smtClean="0">
                <a:latin typeface="Arial" panose="020B0604020202020204" pitchFamily="34" charset="0"/>
                <a:cs typeface="Arial" panose="020B0604020202020204" pitchFamily="34" charset="0"/>
              </a:rPr>
              <a:t>included </a:t>
            </a:r>
            <a:r>
              <a:rPr lang="en-GB" sz="1000" dirty="0">
                <a:latin typeface="Arial" panose="020B0604020202020204" pitchFamily="34" charset="0"/>
                <a:cs typeface="Arial" panose="020B0604020202020204" pitchFamily="34" charset="0"/>
              </a:rPr>
              <a:t>a personalised element such as bespoke well-wishes or identification of relevant staff members who the story is valuable to. </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These </a:t>
            </a:r>
            <a:r>
              <a:rPr lang="en-GB" sz="1000" dirty="0">
                <a:latin typeface="Arial" panose="020B0604020202020204" pitchFamily="34" charset="0"/>
                <a:cs typeface="Arial" panose="020B0604020202020204" pitchFamily="34" charset="0"/>
              </a:rPr>
              <a:t>responses often give thanks and apologies, both in terms of the story content but also for the time the patient has spent articulating their healthcare experience and for the boost positive feedback has on staff moral.</a:t>
            </a:r>
            <a:br>
              <a:rPr lang="en-GB" sz="1000" dirty="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b="1" dirty="0" smtClean="0">
                <a:latin typeface="Arial" panose="020B0604020202020204" pitchFamily="34" charset="0"/>
                <a:cs typeface="Arial" panose="020B0604020202020204" pitchFamily="34" charset="0"/>
              </a:rPr>
              <a:t>23.6% of</a:t>
            </a:r>
            <a:r>
              <a:rPr lang="en-GB" sz="1000" b="1" baseline="0" dirty="0" smtClean="0">
                <a:latin typeface="Arial" panose="020B0604020202020204" pitchFamily="34" charset="0"/>
                <a:cs typeface="Arial" panose="020B0604020202020204" pitchFamily="34" charset="0"/>
              </a:rPr>
              <a:t> responses were ‘</a:t>
            </a:r>
            <a:r>
              <a:rPr lang="en-GB" sz="1000" b="1" dirty="0" smtClean="0">
                <a:latin typeface="Arial" panose="020B0604020202020204" pitchFamily="34" charset="0"/>
                <a:cs typeface="Arial" panose="020B0604020202020204" pitchFamily="34" charset="0"/>
              </a:rPr>
              <a:t>Offline responses’.</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These involve </a:t>
            </a:r>
            <a:r>
              <a:rPr lang="en-GB" sz="1000" dirty="0">
                <a:latin typeface="Arial" panose="020B0604020202020204" pitchFamily="34" charset="0"/>
                <a:cs typeface="Arial" panose="020B0604020202020204" pitchFamily="34" charset="0"/>
              </a:rPr>
              <a:t>staff members moving the discussion offline, by directing them to a service such as complaints, PALS or patient experience teams, or leaving their personal contact details. </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A </a:t>
            </a:r>
            <a:r>
              <a:rPr lang="en-GB" sz="1000" dirty="0">
                <a:latin typeface="Arial" panose="020B0604020202020204" pitchFamily="34" charset="0"/>
                <a:cs typeface="Arial" panose="020B0604020202020204" pitchFamily="34" charset="0"/>
              </a:rPr>
              <a:t>recent ethnography </a:t>
            </a:r>
            <a:r>
              <a:rPr lang="en-GB" sz="1000" dirty="0" smtClean="0">
                <a:latin typeface="Arial" panose="020B0604020202020204" pitchFamily="34" charset="0"/>
                <a:cs typeface="Arial" panose="020B0604020202020204" pitchFamily="34" charset="0"/>
              </a:rPr>
              <a:t>suggested </a:t>
            </a:r>
            <a:r>
              <a:rPr lang="en-GB" sz="1000" dirty="0">
                <a:latin typeface="Arial" panose="020B0604020202020204" pitchFamily="34" charset="0"/>
                <a:cs typeface="Arial" panose="020B0604020202020204" pitchFamily="34" charset="0"/>
              </a:rPr>
              <a:t>that the reason staff often do it is to make collecting patient feedback a more manageable process by directing them to the same </a:t>
            </a:r>
            <a:r>
              <a:rPr lang="en-GB" sz="1000" dirty="0" smtClean="0">
                <a:latin typeface="Arial" panose="020B0604020202020204" pitchFamily="34" charset="0"/>
                <a:cs typeface="Arial" panose="020B0604020202020204" pitchFamily="34" charset="0"/>
              </a:rPr>
              <a:t>service</a:t>
            </a:r>
            <a:r>
              <a:rPr lang="en-GB" sz="1000" baseline="0" dirty="0" smtClean="0">
                <a:latin typeface="Arial" panose="020B0604020202020204" pitchFamily="34" charset="0"/>
                <a:cs typeface="Arial" panose="020B0604020202020204" pitchFamily="34" charset="0"/>
              </a:rPr>
              <a:t> as </a:t>
            </a:r>
            <a:r>
              <a:rPr lang="en-GB" sz="1000" dirty="0" smtClean="0">
                <a:latin typeface="Arial" panose="020B0604020202020204" pitchFamily="34" charset="0"/>
                <a:cs typeface="Arial" panose="020B0604020202020204" pitchFamily="34" charset="0"/>
              </a:rPr>
              <a:t>similar </a:t>
            </a:r>
            <a:r>
              <a:rPr lang="en-GB" sz="1000" dirty="0">
                <a:latin typeface="Arial" panose="020B0604020202020204" pitchFamily="34" charset="0"/>
                <a:cs typeface="Arial" panose="020B0604020202020204" pitchFamily="34" charset="0"/>
              </a:rPr>
              <a:t>teams such as quality improvement, patient experience and complaints teams often work in silos, and do not fully communicate learning around shared </a:t>
            </a:r>
            <a:r>
              <a:rPr lang="en-GB" sz="1000" dirty="0" smtClean="0">
                <a:latin typeface="Arial" panose="020B0604020202020204" pitchFamily="34" charset="0"/>
                <a:cs typeface="Arial" panose="020B0604020202020204" pitchFamily="34" charset="0"/>
              </a:rPr>
              <a:t>goals</a:t>
            </a:r>
            <a:r>
              <a:rPr lang="en-GB" sz="1000" baseline="0" dirty="0" smtClean="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(Dudhwala</a:t>
            </a:r>
            <a:r>
              <a:rPr lang="en-GB" sz="1000" dirty="0">
                <a:latin typeface="Arial" panose="020B0604020202020204" pitchFamily="34" charset="0"/>
                <a:cs typeface="Arial" panose="020B0604020202020204" pitchFamily="34" charset="0"/>
              </a:rPr>
              <a:t>, 2018).</a:t>
            </a:r>
          </a:p>
        </p:txBody>
      </p:sp>
      <p:sp>
        <p:nvSpPr>
          <p:cNvPr id="4" name="Slide Number Placeholder 3"/>
          <p:cNvSpPr>
            <a:spLocks noGrp="1"/>
          </p:cNvSpPr>
          <p:nvPr>
            <p:ph type="sldNum" sz="quarter" idx="10"/>
          </p:nvPr>
        </p:nvSpPr>
        <p:spPr/>
        <p:txBody>
          <a:bodyPr/>
          <a:lstStyle/>
          <a:p>
            <a:fld id="{8082AA29-519E-4D65-AF2E-8E7E0C8D98CA}" type="slidenum">
              <a:rPr lang="en-GB" smtClean="0"/>
              <a:pPr/>
              <a:t>10</a:t>
            </a:fld>
            <a:endParaRPr lang="en-GB" dirty="0"/>
          </a:p>
        </p:txBody>
      </p:sp>
    </p:spTree>
    <p:extLst>
      <p:ext uri="{BB962C8B-B14F-4D97-AF65-F5344CB8AC3E}">
        <p14:creationId xmlns:p14="http://schemas.microsoft.com/office/powerpoint/2010/main" val="106495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6.5% of responses were</a:t>
            </a:r>
            <a:r>
              <a:rPr lang="en-GB" sz="1000" b="1" baseline="0" dirty="0" smtClean="0">
                <a:latin typeface="Arial" panose="020B0604020202020204" pitchFamily="34" charset="0"/>
                <a:cs typeface="Arial" panose="020B0604020202020204" pitchFamily="34" charset="0"/>
              </a:rPr>
              <a:t> t</a:t>
            </a:r>
            <a:r>
              <a:rPr lang="en-GB" sz="1000" b="1" dirty="0" smtClean="0">
                <a:latin typeface="Arial" panose="020B0604020202020204" pitchFamily="34" charset="0"/>
                <a:cs typeface="Arial" panose="020B0604020202020204" pitchFamily="34" charset="0"/>
              </a:rPr>
              <a:t>ransparent</a:t>
            </a:r>
            <a:r>
              <a:rPr lang="en-GB" sz="1000" b="1" baseline="0" dirty="0" smtClean="0">
                <a:latin typeface="Arial" panose="020B0604020202020204" pitchFamily="34" charset="0"/>
                <a:cs typeface="Arial" panose="020B0604020202020204" pitchFamily="34" charset="0"/>
              </a:rPr>
              <a:t> and</a:t>
            </a:r>
            <a:r>
              <a:rPr lang="en-GB" sz="1000" b="1" dirty="0" smtClean="0">
                <a:latin typeface="Arial" panose="020B0604020202020204" pitchFamily="34" charset="0"/>
                <a:cs typeface="Arial" panose="020B0604020202020204" pitchFamily="34" charset="0"/>
              </a:rPr>
              <a:t> conversational.</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These involved </a:t>
            </a:r>
            <a:r>
              <a:rPr lang="en-GB" sz="1000" dirty="0">
                <a:latin typeface="Arial" panose="020B0604020202020204" pitchFamily="34" charset="0"/>
                <a:cs typeface="Arial" panose="020B0604020202020204" pitchFamily="34" charset="0"/>
              </a:rPr>
              <a:t>staff engaging with patients and embracing the open and transparent nature of online communication. Responses often highlight barriers and facilitators around implementing change based on patient feedback, and highlight the impact that the feedback will have on subsequent care. </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These</a:t>
            </a:r>
            <a:r>
              <a:rPr lang="en-GB" sz="1000" baseline="0" dirty="0" smtClean="0">
                <a:latin typeface="Arial" panose="020B0604020202020204" pitchFamily="34" charset="0"/>
                <a:cs typeface="Arial" panose="020B0604020202020204" pitchFamily="34" charset="0"/>
              </a:rPr>
              <a:t> response </a:t>
            </a:r>
            <a:r>
              <a:rPr lang="en-GB" sz="1000" dirty="0" smtClean="0">
                <a:latin typeface="Arial" panose="020B0604020202020204" pitchFamily="34" charset="0"/>
                <a:cs typeface="Arial" panose="020B0604020202020204" pitchFamily="34" charset="0"/>
              </a:rPr>
              <a:t>tend </a:t>
            </a:r>
            <a:r>
              <a:rPr lang="en-GB" sz="1000" dirty="0">
                <a:latin typeface="Arial" panose="020B0604020202020204" pitchFamily="34" charset="0"/>
                <a:cs typeface="Arial" panose="020B0604020202020204" pitchFamily="34" charset="0"/>
              </a:rPr>
              <a:t>to include more of the integral features deemed important in a response from a patient perspective. </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This</a:t>
            </a:r>
            <a:r>
              <a:rPr lang="en-GB" sz="1000" baseline="0" dirty="0" smtClean="0">
                <a:latin typeface="Arial" panose="020B0604020202020204" pitchFamily="34" charset="0"/>
                <a:cs typeface="Arial" panose="020B0604020202020204" pitchFamily="34" charset="0"/>
              </a:rPr>
              <a:t> example shows a patient providing feedback that she went for a cuddle with her baby on the neonatal natal unit, and her baby smelt very strongly of a midwifes perfume. A lead midwife got back to her to suggest that midwives will no longer wear perfume to work.</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82AA29-519E-4D65-AF2E-8E7E0C8D98CA}" type="slidenum">
              <a:rPr lang="en-GB" smtClean="0"/>
              <a:pPr/>
              <a:t>11</a:t>
            </a:fld>
            <a:endParaRPr lang="en-GB" dirty="0"/>
          </a:p>
        </p:txBody>
      </p:sp>
    </p:spTree>
    <p:extLst>
      <p:ext uri="{BB962C8B-B14F-4D97-AF65-F5344CB8AC3E}">
        <p14:creationId xmlns:p14="http://schemas.microsoft.com/office/powerpoint/2010/main" val="313325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6.5% of responses were</a:t>
            </a:r>
            <a:r>
              <a:rPr lang="en-GB" sz="1000" b="1" baseline="0" dirty="0" smtClean="0">
                <a:latin typeface="Arial" panose="020B0604020202020204" pitchFamily="34" charset="0"/>
                <a:cs typeface="Arial" panose="020B0604020202020204" pitchFamily="34" charset="0"/>
              </a:rPr>
              <a:t> t</a:t>
            </a:r>
            <a:r>
              <a:rPr lang="en-GB" sz="1000" b="1" dirty="0" smtClean="0">
                <a:latin typeface="Arial" panose="020B0604020202020204" pitchFamily="34" charset="0"/>
                <a:cs typeface="Arial" panose="020B0604020202020204" pitchFamily="34" charset="0"/>
              </a:rPr>
              <a:t>ransparent</a:t>
            </a:r>
            <a:r>
              <a:rPr lang="en-GB" sz="1000" b="1" baseline="0" dirty="0" smtClean="0">
                <a:latin typeface="Arial" panose="020B0604020202020204" pitchFamily="34" charset="0"/>
                <a:cs typeface="Arial" panose="020B0604020202020204" pitchFamily="34" charset="0"/>
              </a:rPr>
              <a:t> and</a:t>
            </a:r>
            <a:r>
              <a:rPr lang="en-GB" sz="1000" b="1" dirty="0" smtClean="0">
                <a:latin typeface="Arial" panose="020B0604020202020204" pitchFamily="34" charset="0"/>
                <a:cs typeface="Arial" panose="020B0604020202020204" pitchFamily="34" charset="0"/>
              </a:rPr>
              <a:t> conversational.</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These involved </a:t>
            </a:r>
            <a:r>
              <a:rPr lang="en-GB" sz="1000" dirty="0">
                <a:latin typeface="Arial" panose="020B0604020202020204" pitchFamily="34" charset="0"/>
                <a:cs typeface="Arial" panose="020B0604020202020204" pitchFamily="34" charset="0"/>
              </a:rPr>
              <a:t>staff engaging with patients and embracing the open and transparent nature of online communication. Responses often highlight barriers and facilitators around implementing change based on patient feedback, and highlight the impact that the feedback will have on subsequent care. </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These</a:t>
            </a:r>
            <a:r>
              <a:rPr lang="en-GB" sz="1000" baseline="0" dirty="0" smtClean="0">
                <a:latin typeface="Arial" panose="020B0604020202020204" pitchFamily="34" charset="0"/>
                <a:cs typeface="Arial" panose="020B0604020202020204" pitchFamily="34" charset="0"/>
              </a:rPr>
              <a:t> response </a:t>
            </a:r>
            <a:r>
              <a:rPr lang="en-GB" sz="1000" dirty="0" smtClean="0">
                <a:latin typeface="Arial" panose="020B0604020202020204" pitchFamily="34" charset="0"/>
                <a:cs typeface="Arial" panose="020B0604020202020204" pitchFamily="34" charset="0"/>
              </a:rPr>
              <a:t>tend </a:t>
            </a:r>
            <a:r>
              <a:rPr lang="en-GB" sz="1000" dirty="0">
                <a:latin typeface="Arial" panose="020B0604020202020204" pitchFamily="34" charset="0"/>
                <a:cs typeface="Arial" panose="020B0604020202020204" pitchFamily="34" charset="0"/>
              </a:rPr>
              <a:t>to include more of the integral features deemed important in a response from a patient perspective. </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This</a:t>
            </a:r>
            <a:r>
              <a:rPr lang="en-GB" sz="1000" baseline="0" dirty="0" smtClean="0">
                <a:latin typeface="Arial" panose="020B0604020202020204" pitchFamily="34" charset="0"/>
                <a:cs typeface="Arial" panose="020B0604020202020204" pitchFamily="34" charset="0"/>
              </a:rPr>
              <a:t> example shows a patient providing feedback that she went for a cuddle with her baby on the neonatal natal unit, and her baby smelt very strongly of a midwifes perfume. A lead midwife got back to her to suggest that midwives will no longer wear perfume to work.</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82AA29-519E-4D65-AF2E-8E7E0C8D98CA}" type="slidenum">
              <a:rPr lang="en-GB" smtClean="0"/>
              <a:pPr/>
              <a:t>12</a:t>
            </a:fld>
            <a:endParaRPr lang="en-GB" dirty="0"/>
          </a:p>
        </p:txBody>
      </p:sp>
    </p:spTree>
    <p:extLst>
      <p:ext uri="{BB962C8B-B14F-4D97-AF65-F5344CB8AC3E}">
        <p14:creationId xmlns:p14="http://schemas.microsoft.com/office/powerpoint/2010/main" val="3133257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So based on these problems and gaps identified in the literature, how do I plan to shape my PhD?</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So firstly, I did a systematic literature review to look at</a:t>
            </a:r>
            <a:r>
              <a:rPr lang="en-GB" sz="1000" baseline="0" dirty="0" smtClean="0">
                <a:latin typeface="Arial" panose="020B0604020202020204" pitchFamily="34" charset="0"/>
                <a:cs typeface="Arial" panose="020B0604020202020204" pitchFamily="34" charset="0"/>
              </a:rPr>
              <a:t> how patient feedback was already being used – I don’t have time to go into detail of the findings of that today.</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Secondly, I used framework analysis to typologise how</a:t>
            </a:r>
            <a:r>
              <a:rPr lang="en-GB" sz="1000" baseline="0" dirty="0" smtClean="0">
                <a:latin typeface="Arial" panose="020B0604020202020204" pitchFamily="34" charset="0"/>
                <a:cs typeface="Arial" panose="020B0604020202020204" pitchFamily="34" charset="0"/>
              </a:rPr>
              <a:t> staff respond to patient feedback</a:t>
            </a:r>
            <a:r>
              <a:rPr lang="en-GB" sz="1000" dirty="0" smtClean="0">
                <a:latin typeface="Arial" panose="020B0604020202020204" pitchFamily="34" charset="0"/>
                <a:cs typeface="Arial" panose="020B0604020202020204" pitchFamily="34" charset="0"/>
              </a:rPr>
              <a:t> online.</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I am</a:t>
            </a:r>
            <a:r>
              <a:rPr lang="en-GB" sz="1000" baseline="0" dirty="0" smtClean="0">
                <a:latin typeface="Arial" panose="020B0604020202020204" pitchFamily="34" charset="0"/>
                <a:cs typeface="Arial" panose="020B0604020202020204" pitchFamily="34" charset="0"/>
              </a:rPr>
              <a:t> currently using </a:t>
            </a:r>
            <a:r>
              <a:rPr lang="en-GB" sz="1000" dirty="0" smtClean="0">
                <a:latin typeface="Arial" panose="020B0604020202020204" pitchFamily="34" charset="0"/>
                <a:cs typeface="Arial" panose="020B0604020202020204" pitchFamily="34" charset="0"/>
              </a:rPr>
              <a:t>ethnographic methods to explore how online patient feedback is used in practice.</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And</a:t>
            </a:r>
            <a:r>
              <a:rPr lang="en-GB" sz="1000" baseline="0" dirty="0" smtClean="0">
                <a:latin typeface="Arial" panose="020B0604020202020204" pitchFamily="34" charset="0"/>
                <a:cs typeface="Arial" panose="020B0604020202020204" pitchFamily="34" charset="0"/>
              </a:rPr>
              <a:t> f</a:t>
            </a:r>
            <a:r>
              <a:rPr lang="en-GB" sz="1000" dirty="0" smtClean="0">
                <a:latin typeface="Arial" panose="020B0604020202020204" pitchFamily="34" charset="0"/>
                <a:cs typeface="Arial" panose="020B0604020202020204" pitchFamily="34" charset="0"/>
              </a:rPr>
              <a:t>inally, I will use dramaturgical analysis to compare online performance and backstage practice. </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82AA29-519E-4D65-AF2E-8E7E0C8D98CA}"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8144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Study</a:t>
            </a:r>
            <a:r>
              <a:rPr lang="en-GB" sz="1000" baseline="0" dirty="0" smtClean="0">
                <a:latin typeface="Arial" panose="020B0604020202020204" pitchFamily="34" charset="0"/>
                <a:cs typeface="Arial" panose="020B0604020202020204" pitchFamily="34" charset="0"/>
              </a:rPr>
              <a:t> 2 will be used as a springboard for study 3. This study will identify hospitals that typically respond according to those typologies, and explore how online patient feedback is used in practice.</a:t>
            </a:r>
            <a:br>
              <a:rPr lang="en-GB" sz="1000" baseline="0" dirty="0" smtClean="0">
                <a:latin typeface="Arial" panose="020B0604020202020204" pitchFamily="34" charset="0"/>
                <a:cs typeface="Arial" panose="020B0604020202020204" pitchFamily="34" charset="0"/>
              </a:rPr>
            </a:br>
            <a:endParaRPr lang="en-GB" sz="1000" baseline="0" dirty="0" smtClean="0">
              <a:latin typeface="Arial" panose="020B0604020202020204" pitchFamily="34" charset="0"/>
              <a:cs typeface="Arial" panose="020B0604020202020204" pitchFamily="34" charset="0"/>
            </a:endParaRPr>
          </a:p>
          <a:p>
            <a:r>
              <a:rPr lang="en-GB" sz="1000" baseline="0" dirty="0" smtClean="0">
                <a:latin typeface="Arial" panose="020B0604020202020204" pitchFamily="34" charset="0"/>
                <a:cs typeface="Arial" panose="020B0604020202020204" pitchFamily="34" charset="0"/>
              </a:rPr>
              <a:t>This will involve ethnographic methods which includes observing the subtitles of relationships, culture and attitudes, which will help to contextualise findings from other methods including semi-structured interviews with staff. </a:t>
            </a:r>
            <a:br>
              <a:rPr lang="en-GB" sz="1000" baseline="0" dirty="0" smtClean="0">
                <a:latin typeface="Arial" panose="020B0604020202020204" pitchFamily="34" charset="0"/>
                <a:cs typeface="Arial" panose="020B0604020202020204" pitchFamily="34" charset="0"/>
              </a:rPr>
            </a:br>
            <a:r>
              <a:rPr lang="en-GB" sz="1000" baseline="0" dirty="0" smtClean="0">
                <a:latin typeface="Arial" panose="020B0604020202020204" pitchFamily="34" charset="0"/>
                <a:cs typeface="Arial" panose="020B0604020202020204" pitchFamily="34" charset="0"/>
              </a:rPr>
              <a:t/>
            </a:r>
            <a:br>
              <a:rPr lang="en-GB" sz="1000" baseline="0" dirty="0" smtClean="0">
                <a:latin typeface="Arial" panose="020B0604020202020204" pitchFamily="34" charset="0"/>
                <a:cs typeface="Arial" panose="020B0604020202020204" pitchFamily="34" charset="0"/>
              </a:rPr>
            </a:br>
            <a:r>
              <a:rPr lang="en-GB" sz="1000" baseline="0" dirty="0" smtClean="0">
                <a:latin typeface="Arial" panose="020B0604020202020204" pitchFamily="34" charset="0"/>
                <a:cs typeface="Arial" panose="020B0604020202020204" pitchFamily="34" charset="0"/>
              </a:rPr>
              <a:t>This data will be triangulated to form a site case study, which will then be</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analysed using thematic analysis</a:t>
            </a:r>
            <a:r>
              <a:rPr lang="en-GB" sz="1000" dirty="0" smtClean="0">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82AA29-519E-4D65-AF2E-8E7E0C8D98CA}" type="slidenum">
              <a:rPr lang="en-GB" smtClean="0"/>
              <a:pPr/>
              <a:t>14</a:t>
            </a:fld>
            <a:endParaRPr lang="en-GB" dirty="0"/>
          </a:p>
        </p:txBody>
      </p:sp>
    </p:spTree>
    <p:extLst>
      <p:ext uri="{BB962C8B-B14F-4D97-AF65-F5344CB8AC3E}">
        <p14:creationId xmlns:p14="http://schemas.microsoft.com/office/powerpoint/2010/main" val="908187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So that's a very brief summary of the work I plan to carry out throughout my PhD and here are the references.</a:t>
            </a:r>
          </a:p>
        </p:txBody>
      </p:sp>
      <p:sp>
        <p:nvSpPr>
          <p:cNvPr id="4" name="Slide Number Placeholder 3"/>
          <p:cNvSpPr>
            <a:spLocks noGrp="1"/>
          </p:cNvSpPr>
          <p:nvPr>
            <p:ph type="sldNum" sz="quarter" idx="10"/>
          </p:nvPr>
        </p:nvSpPr>
        <p:spPr/>
        <p:txBody>
          <a:bodyPr/>
          <a:lstStyle/>
          <a:p>
            <a:fld id="{8082AA29-519E-4D65-AF2E-8E7E0C8D98CA}" type="slidenum">
              <a:rPr lang="en-GB" smtClean="0"/>
              <a:pPr/>
              <a:t>15</a:t>
            </a:fld>
            <a:endParaRPr lang="en-GB" dirty="0"/>
          </a:p>
        </p:txBody>
      </p:sp>
    </p:spTree>
    <p:extLst>
      <p:ext uri="{BB962C8B-B14F-4D97-AF65-F5344CB8AC3E}">
        <p14:creationId xmlns:p14="http://schemas.microsoft.com/office/powerpoint/2010/main" val="908187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Thank you for listening. Does anyone have any questions?</a:t>
            </a:r>
            <a:endParaRPr lang="en-GB"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82AA29-519E-4D65-AF2E-8E7E0C8D98CA}" type="slidenum">
              <a:rPr lang="en-GB" smtClean="0"/>
              <a:pPr/>
              <a:t>16</a:t>
            </a:fld>
            <a:endParaRPr lang="en-GB" dirty="0"/>
          </a:p>
        </p:txBody>
      </p:sp>
    </p:spTree>
    <p:extLst>
      <p:ext uri="{BB962C8B-B14F-4D97-AF65-F5344CB8AC3E}">
        <p14:creationId xmlns:p14="http://schemas.microsoft.com/office/powerpoint/2010/main" val="28144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to start with, a little bit of background about patient feedback…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Recent NHS guidance and policy provides promising rhetoric suggesting that a more </a:t>
            </a:r>
            <a:r>
              <a:rPr lang="en-GB" sz="1200" b="1" kern="1200" dirty="0" smtClean="0">
                <a:solidFill>
                  <a:schemeClr val="tx1"/>
                </a:solidFill>
                <a:effectLst/>
                <a:latin typeface="+mn-lt"/>
                <a:ea typeface="+mn-ea"/>
                <a:cs typeface="+mn-cs"/>
              </a:rPr>
              <a:t>patient centred</a:t>
            </a:r>
            <a:r>
              <a:rPr lang="en-GB" sz="1200" kern="1200" dirty="0" smtClean="0">
                <a:solidFill>
                  <a:schemeClr val="tx1"/>
                </a:solidFill>
                <a:effectLst/>
                <a:latin typeface="+mn-lt"/>
                <a:ea typeface="+mn-ea"/>
                <a:cs typeface="+mn-cs"/>
              </a:rPr>
              <a:t> approach to care is being adopted.</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Patients are being increasingly recognised as a </a:t>
            </a:r>
            <a:r>
              <a:rPr lang="en-GB" sz="1200" b="1" kern="1200" dirty="0" smtClean="0">
                <a:solidFill>
                  <a:schemeClr val="tx1"/>
                </a:solidFill>
                <a:effectLst/>
                <a:latin typeface="+mn-lt"/>
                <a:ea typeface="+mn-ea"/>
                <a:cs typeface="+mn-cs"/>
              </a:rPr>
              <a:t>valuable </a:t>
            </a:r>
            <a:r>
              <a:rPr lang="en-GB" sz="1200" kern="1200" dirty="0" smtClean="0">
                <a:solidFill>
                  <a:schemeClr val="tx1"/>
                </a:solidFill>
                <a:effectLst/>
                <a:latin typeface="+mn-lt"/>
                <a:ea typeface="+mn-ea"/>
                <a:cs typeface="+mn-cs"/>
              </a:rPr>
              <a:t>resource for improvement as they have a </a:t>
            </a:r>
            <a:r>
              <a:rPr lang="en-GB" sz="1200" b="1" kern="1200" dirty="0" smtClean="0">
                <a:solidFill>
                  <a:schemeClr val="tx1"/>
                </a:solidFill>
                <a:effectLst/>
                <a:latin typeface="+mn-lt"/>
                <a:ea typeface="+mn-ea"/>
                <a:cs typeface="+mn-cs"/>
              </a:rPr>
              <a:t>unique perspective and insight into</a:t>
            </a:r>
            <a:r>
              <a:rPr lang="en-GB" sz="1200" kern="1200" dirty="0" smtClean="0">
                <a:solidFill>
                  <a:schemeClr val="tx1"/>
                </a:solidFill>
                <a:effectLst/>
                <a:latin typeface="+mn-lt"/>
                <a:ea typeface="+mn-ea"/>
                <a:cs typeface="+mn-cs"/>
              </a:rPr>
              <a:t> healthcare services. Often patients will transition through various services, such as GP, ambulance service, A&amp;E and a ward. Whereas healthcare professionals  often only have visibility of the service that they deliver.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So over the past decade, the healthcare service has been increasingly collecting feedback from patients, with it often being mandated across many aspects of care. So some services are required to collected data such as PROMs from patients. Additionally, the widespread uptake of </a:t>
            </a:r>
            <a:r>
              <a:rPr lang="en-GB" sz="1200" b="1" kern="1200" dirty="0" smtClean="0">
                <a:solidFill>
                  <a:schemeClr val="tx1"/>
                </a:solidFill>
                <a:effectLst/>
                <a:latin typeface="+mn-lt"/>
                <a:ea typeface="+mn-ea"/>
                <a:cs typeface="+mn-cs"/>
              </a:rPr>
              <a:t>digital health technologies</a:t>
            </a:r>
            <a:r>
              <a:rPr lang="en-GB" sz="1200" kern="1200" dirty="0" smtClean="0">
                <a:solidFill>
                  <a:schemeClr val="tx1"/>
                </a:solidFill>
                <a:effectLst/>
                <a:latin typeface="+mn-lt"/>
                <a:ea typeface="+mn-ea"/>
                <a:cs typeface="+mn-cs"/>
              </a:rPr>
              <a:t> has meant that patients are increasingly reporting about the healthcare experiences online on tools such as NHS Choices and Care Opinion, but also on platforms such as Facebook and Twitter. Whilst placing patient feedback in the public domain raises unique challenges, research has supported to robustness of these tools, with them being associated with NHS approved scores such as Care Quality Commission.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All of this feedback that is being collected is generating an enormous data resource.</a:t>
            </a:r>
            <a:br>
              <a:rPr lang="en-GB" sz="1200" kern="1200" dirty="0" smtClean="0">
                <a:solidFill>
                  <a:schemeClr val="tx1"/>
                </a:solidFill>
                <a:effectLst/>
                <a:latin typeface="+mn-lt"/>
                <a:ea typeface="+mn-ea"/>
                <a:cs typeface="+mn-cs"/>
              </a:rPr>
            </a:b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82AA29-519E-4D65-AF2E-8E7E0C8D98CA}" type="slidenum">
              <a:rPr lang="en-GB" smtClean="0"/>
              <a:pPr/>
              <a:t>2</a:t>
            </a:fld>
            <a:endParaRPr lang="en-GB" dirty="0"/>
          </a:p>
        </p:txBody>
      </p:sp>
    </p:spTree>
    <p:extLst>
      <p:ext uri="{BB962C8B-B14F-4D97-AF65-F5344CB8AC3E}">
        <p14:creationId xmlns:p14="http://schemas.microsoft.com/office/powerpoint/2010/main" val="90818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82AA29-519E-4D65-AF2E-8E7E0C8D98CA}" type="slidenum">
              <a:rPr lang="en-GB" smtClean="0"/>
              <a:pPr/>
              <a:t>3</a:t>
            </a:fld>
            <a:endParaRPr lang="en-GB" dirty="0"/>
          </a:p>
        </p:txBody>
      </p:sp>
    </p:spTree>
    <p:extLst>
      <p:ext uri="{BB962C8B-B14F-4D97-AF65-F5344CB8AC3E}">
        <p14:creationId xmlns:p14="http://schemas.microsoft.com/office/powerpoint/2010/main" val="90818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whilst it’s great that the healthcare service is collecting all of this feedback, but what are they doing with it? Research has suggested that the main focus has been increasing response rates to feedback tools, rather than using the feedback to meaningfully inform improvement. If you look at NHS reports around patient feedback, many of them will report the response rate.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Glenn Robert, a key author in this area, argues that we are </a:t>
            </a:r>
            <a:r>
              <a:rPr lang="en-GB" sz="1200" b="1" kern="1200" dirty="0" smtClean="0">
                <a:solidFill>
                  <a:schemeClr val="tx1"/>
                </a:solidFill>
                <a:effectLst/>
                <a:latin typeface="+mn-lt"/>
                <a:ea typeface="+mn-ea"/>
                <a:cs typeface="+mn-cs"/>
              </a:rPr>
              <a:t>hitting the targets, but missing the point</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So while NHS guidance and policy suggests that using patient feedback to inform improvement to the way that services are delivered is something that we should do, research has highlighted various challenges in practice. This includes: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On the whole, staff are generally open and receptive to learn from patient feedback however, some staff respond defensively to negative feedback by ignoring it, being reluctant to believe it or giving reasons for criticisms such as viewing patients as inexpert, distressed or advantage seeking. Staff often perceive that feedback from patients will be mainly negative, however in practice Dudhwala et al (2018) highlights that patients often ‘care for care’ and provide positive, or constructive feedback.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Staff can also be overwhelmed by the data that they receive. There is a proliferation of tools available for patients to feedback about their care, and much of this data arrives unfiltered from the various sources. It also often arrives a long time after the data has been collected, and may only be relevant to very specific aspects of care, making it more difficult to engage the wider workforce.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Staff may also perceive to have insufficient authority or autonomy to deliver change, particularly when the change doesn’t fit in smoothly with current systems or ways of working. </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82AA29-519E-4D65-AF2E-8E7E0C8D98CA}" type="slidenum">
              <a:rPr lang="en-GB" smtClean="0"/>
              <a:pPr/>
              <a:t>4</a:t>
            </a:fld>
            <a:endParaRPr lang="en-GB" dirty="0"/>
          </a:p>
        </p:txBody>
      </p:sp>
    </p:spTree>
    <p:extLst>
      <p:ext uri="{BB962C8B-B14F-4D97-AF65-F5344CB8AC3E}">
        <p14:creationId xmlns:p14="http://schemas.microsoft.com/office/powerpoint/2010/main" val="90818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based on these problems identified within the literature, what have I covered in my research?</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So today I will present to you a qualitative study I have carried out which explored the different types of responses that staff provide to patients online and how I am currently using this typology to conduct fieldwork exploring how this relates to how feedback is used in practice to inform improvement. </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82AA29-519E-4D65-AF2E-8E7E0C8D98CA}"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8144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Study 2 is looking at identifying the different types of responses that staff give to online patient feedback on Care Opinion, using framework analysis, a specific type of content analysis to qualitatively analyse responses to online patient feedback on Care Opinion.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Care Opinion is a national not-for-profit platform where patients can provide feedback regarding health and social care in the UK using a free text narrative. Care Opinion also interoperates with NHS Choices.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 purposive sample of 486 stories were extracted from Care Opinion to be included in the analysis. Some of the key characteristics of this sample are outlined in this table.</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you can see, the majority of stories reported positively about their healthcare experiences, received a response and the responder specified their full name and role. </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Using</a:t>
            </a:r>
            <a:r>
              <a:rPr lang="en-GB" sz="1000" baseline="0" dirty="0" smtClean="0">
                <a:latin typeface="Arial" panose="020B0604020202020204" pitchFamily="34" charset="0"/>
                <a:cs typeface="Arial" panose="020B0604020202020204" pitchFamily="34" charset="0"/>
              </a:rPr>
              <a:t> framework analysis I </a:t>
            </a:r>
            <a:r>
              <a:rPr lang="en-GB" sz="1000" dirty="0" smtClean="0">
                <a:latin typeface="Arial" panose="020B0604020202020204" pitchFamily="34" charset="0"/>
                <a:cs typeface="Arial" panose="020B0604020202020204" pitchFamily="34" charset="0"/>
              </a:rPr>
              <a:t>identified </a:t>
            </a:r>
            <a:r>
              <a:rPr lang="en-GB" sz="1000" dirty="0">
                <a:latin typeface="Arial" panose="020B0604020202020204" pitchFamily="34" charset="0"/>
                <a:cs typeface="Arial" panose="020B0604020202020204" pitchFamily="34" charset="0"/>
              </a:rPr>
              <a:t>five different typologies of responses, and in the next few slides I will explain what these typologies are, give an example and show you the percentage of stories that </a:t>
            </a:r>
            <a:r>
              <a:rPr lang="en-GB" sz="1000" dirty="0" smtClean="0">
                <a:latin typeface="Arial" panose="020B0604020202020204" pitchFamily="34" charset="0"/>
                <a:cs typeface="Arial" panose="020B0604020202020204" pitchFamily="34" charset="0"/>
              </a:rPr>
              <a:t>involved patients</a:t>
            </a:r>
            <a:r>
              <a:rPr lang="en-GB" sz="1000" baseline="0" dirty="0" smtClean="0">
                <a:latin typeface="Arial" panose="020B0604020202020204" pitchFamily="34" charset="0"/>
                <a:cs typeface="Arial" panose="020B0604020202020204" pitchFamily="34" charset="0"/>
              </a:rPr>
              <a:t> reporting positively, negatively and mixed about their healthcare experience.</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82AA29-519E-4D65-AF2E-8E7E0C8D98CA}" type="slidenum">
              <a:rPr lang="en-GB" smtClean="0"/>
              <a:pPr/>
              <a:t>6</a:t>
            </a:fld>
            <a:endParaRPr lang="en-GB" dirty="0"/>
          </a:p>
        </p:txBody>
      </p:sp>
    </p:spTree>
    <p:extLst>
      <p:ext uri="{BB962C8B-B14F-4D97-AF65-F5344CB8AC3E}">
        <p14:creationId xmlns:p14="http://schemas.microsoft.com/office/powerpoint/2010/main" val="908187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Just over 11% of stories</a:t>
            </a:r>
            <a:r>
              <a:rPr lang="en-GB" sz="1000" b="1" baseline="0" dirty="0" smtClean="0">
                <a:latin typeface="Arial" panose="020B0604020202020204" pitchFamily="34" charset="0"/>
                <a:cs typeface="Arial" panose="020B0604020202020204" pitchFamily="34" charset="0"/>
              </a:rPr>
              <a:t> did not receive a response.</a:t>
            </a:r>
            <a:r>
              <a:rPr lang="en-GB" sz="1000" baseline="0" dirty="0" smtClean="0">
                <a:latin typeface="Arial" panose="020B0604020202020204" pitchFamily="34" charset="0"/>
                <a:cs typeface="Arial" panose="020B0604020202020204" pitchFamily="34" charset="0"/>
              </a:rPr>
              <a:t/>
            </a:r>
            <a:br>
              <a:rPr lang="en-GB" sz="1000" baseline="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Of </a:t>
            </a:r>
            <a:r>
              <a:rPr lang="en-GB" sz="1000" dirty="0">
                <a:latin typeface="Arial" panose="020B0604020202020204" pitchFamily="34" charset="0"/>
                <a:cs typeface="Arial" panose="020B0604020202020204" pitchFamily="34" charset="0"/>
              </a:rPr>
              <a:t>the stories that did not receive a response, the majority were posted to an organisation that did not have a paid subscription with Care </a:t>
            </a:r>
            <a:r>
              <a:rPr lang="en-GB" sz="1000" dirty="0" smtClean="0">
                <a:latin typeface="Arial" panose="020B0604020202020204" pitchFamily="34" charset="0"/>
                <a:cs typeface="Arial" panose="020B0604020202020204" pitchFamily="34" charset="0"/>
              </a:rPr>
              <a:t>Opinion</a:t>
            </a:r>
            <a:r>
              <a:rPr lang="en-GB" sz="1000" baseline="0" dirty="0" smtClean="0">
                <a:latin typeface="Arial" panose="020B0604020202020204" pitchFamily="34" charset="0"/>
                <a:cs typeface="Arial" panose="020B0604020202020204" pitchFamily="34" charset="0"/>
              </a:rPr>
              <a:t> however </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 limited number of users are able to respond free of charge per organisation. </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Additionally</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where </a:t>
            </a:r>
            <a:r>
              <a:rPr lang="en-GB" sz="1000" dirty="0">
                <a:latin typeface="Arial" panose="020B0604020202020204" pitchFamily="34" charset="0"/>
                <a:cs typeface="Arial" panose="020B0604020202020204" pitchFamily="34" charset="0"/>
              </a:rPr>
              <a:t>stories did not receive a response, they had often been viewed by staff members, which is suggestive of a more complex and nuanced reasoning beyond a simple lack of awareness of the platform</a:t>
            </a:r>
            <a:r>
              <a:rPr lang="en-GB" sz="1000" dirty="0" smtClean="0">
                <a:latin typeface="Arial" panose="020B0604020202020204" pitchFamily="34" charset="0"/>
                <a:cs typeface="Arial" panose="020B0604020202020204" pitchFamily="34" charset="0"/>
              </a:rPr>
              <a:t>.</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b="1" dirty="0">
                <a:latin typeface="Arial" panose="020B0604020202020204" pitchFamily="34" charset="0"/>
                <a:cs typeface="Arial" panose="020B0604020202020204" pitchFamily="34" charset="0"/>
              </a:rPr>
              <a:t/>
            </a:r>
            <a:br>
              <a:rPr lang="en-GB" sz="1000" b="1" dirty="0">
                <a:latin typeface="Arial" panose="020B0604020202020204" pitchFamily="34" charset="0"/>
                <a:cs typeface="Arial" panose="020B0604020202020204" pitchFamily="34" charset="0"/>
              </a:rPr>
            </a:br>
            <a:r>
              <a:rPr lang="en-GB" sz="1000" b="1" dirty="0" smtClean="0">
                <a:latin typeface="Arial" panose="020B0604020202020204" pitchFamily="34" charset="0"/>
                <a:cs typeface="Arial" panose="020B0604020202020204" pitchFamily="34" charset="0"/>
              </a:rPr>
              <a:t>Just over 10% of responses were generic.</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Many</a:t>
            </a:r>
            <a:r>
              <a:rPr lang="en-GB" sz="1000" baseline="0" dirty="0" smtClean="0">
                <a:latin typeface="Arial" panose="020B0604020202020204" pitchFamily="34" charset="0"/>
                <a:cs typeface="Arial" panose="020B0604020202020204" pitchFamily="34" charset="0"/>
              </a:rPr>
              <a:t> of these</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did not always appear tokenistic instantly. Some organisations crafted two responses, one to be sent to all positive stories and one to be sent to all negative stories and were copied and pasted regardless of the story content. These responses lack a personalised element, which may suggest that the responder has not fully read, understood or considered what the patient is communicating, or any learning that could be gained from </a:t>
            </a:r>
            <a:r>
              <a:rPr lang="en-GB" sz="1000" dirty="0" smtClean="0">
                <a:latin typeface="Arial" panose="020B0604020202020204" pitchFamily="34" charset="0"/>
                <a:cs typeface="Arial" panose="020B0604020202020204" pitchFamily="34" charset="0"/>
              </a:rPr>
              <a:t>it.</a:t>
            </a:r>
            <a:r>
              <a:rPr lang="en-GB" sz="1000" baseline="0" dirty="0" smtClean="0">
                <a:latin typeface="Arial" panose="020B0604020202020204" pitchFamily="34" charset="0"/>
                <a:cs typeface="Arial" panose="020B0604020202020204" pitchFamily="34" charset="0"/>
              </a:rPr>
              <a:t> A recent study suggested that often staff want to give a personalised response, but are unable to due to Trust-wide policy.</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82AA29-519E-4D65-AF2E-8E7E0C8D98CA}" type="slidenum">
              <a:rPr lang="en-GB" smtClean="0"/>
              <a:pPr/>
              <a:t>7</a:t>
            </a:fld>
            <a:endParaRPr lang="en-GB" dirty="0"/>
          </a:p>
        </p:txBody>
      </p:sp>
    </p:spTree>
    <p:extLst>
      <p:ext uri="{BB962C8B-B14F-4D97-AF65-F5344CB8AC3E}">
        <p14:creationId xmlns:p14="http://schemas.microsoft.com/office/powerpoint/2010/main" val="106495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Just over 11% of stories</a:t>
            </a:r>
            <a:r>
              <a:rPr lang="en-GB" sz="1000" b="1" baseline="0" dirty="0" smtClean="0">
                <a:latin typeface="Arial" panose="020B0604020202020204" pitchFamily="34" charset="0"/>
                <a:cs typeface="Arial" panose="020B0604020202020204" pitchFamily="34" charset="0"/>
              </a:rPr>
              <a:t> did not receive a response.</a:t>
            </a:r>
            <a:r>
              <a:rPr lang="en-GB" sz="1000" baseline="0" dirty="0" smtClean="0">
                <a:latin typeface="Arial" panose="020B0604020202020204" pitchFamily="34" charset="0"/>
                <a:cs typeface="Arial" panose="020B0604020202020204" pitchFamily="34" charset="0"/>
              </a:rPr>
              <a:t/>
            </a:r>
            <a:br>
              <a:rPr lang="en-GB" sz="1000" baseline="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Of </a:t>
            </a:r>
            <a:r>
              <a:rPr lang="en-GB" sz="1000" dirty="0">
                <a:latin typeface="Arial" panose="020B0604020202020204" pitchFamily="34" charset="0"/>
                <a:cs typeface="Arial" panose="020B0604020202020204" pitchFamily="34" charset="0"/>
              </a:rPr>
              <a:t>the stories that did not receive a response, the majority were posted to an organisation that did not have a paid subscription with Care </a:t>
            </a:r>
            <a:r>
              <a:rPr lang="en-GB" sz="1000" dirty="0" smtClean="0">
                <a:latin typeface="Arial" panose="020B0604020202020204" pitchFamily="34" charset="0"/>
                <a:cs typeface="Arial" panose="020B0604020202020204" pitchFamily="34" charset="0"/>
              </a:rPr>
              <a:t>Opinion</a:t>
            </a:r>
            <a:r>
              <a:rPr lang="en-GB" sz="1000" baseline="0" dirty="0" smtClean="0">
                <a:latin typeface="Arial" panose="020B0604020202020204" pitchFamily="34" charset="0"/>
                <a:cs typeface="Arial" panose="020B0604020202020204" pitchFamily="34" charset="0"/>
              </a:rPr>
              <a:t> however </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 limited number of users are able to respond free of charge per organisation. </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Additionally</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where </a:t>
            </a:r>
            <a:r>
              <a:rPr lang="en-GB" sz="1000" dirty="0">
                <a:latin typeface="Arial" panose="020B0604020202020204" pitchFamily="34" charset="0"/>
                <a:cs typeface="Arial" panose="020B0604020202020204" pitchFamily="34" charset="0"/>
              </a:rPr>
              <a:t>stories did not receive a response, they had often been viewed by staff members, which is suggestive of a more complex and nuanced reasoning beyond a simple lack of awareness of the platform</a:t>
            </a:r>
            <a:r>
              <a:rPr lang="en-GB" sz="1000" dirty="0" smtClean="0">
                <a:latin typeface="Arial" panose="020B0604020202020204" pitchFamily="34" charset="0"/>
                <a:cs typeface="Arial" panose="020B0604020202020204" pitchFamily="34" charset="0"/>
              </a:rPr>
              <a:t>.</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b="1" dirty="0">
                <a:latin typeface="Arial" panose="020B0604020202020204" pitchFamily="34" charset="0"/>
                <a:cs typeface="Arial" panose="020B0604020202020204" pitchFamily="34" charset="0"/>
              </a:rPr>
              <a:t/>
            </a:r>
            <a:br>
              <a:rPr lang="en-GB" sz="1000" b="1" dirty="0">
                <a:latin typeface="Arial" panose="020B0604020202020204" pitchFamily="34" charset="0"/>
                <a:cs typeface="Arial" panose="020B0604020202020204" pitchFamily="34" charset="0"/>
              </a:rPr>
            </a:br>
            <a:r>
              <a:rPr lang="en-GB" sz="1000" b="1" dirty="0" smtClean="0">
                <a:latin typeface="Arial" panose="020B0604020202020204" pitchFamily="34" charset="0"/>
                <a:cs typeface="Arial" panose="020B0604020202020204" pitchFamily="34" charset="0"/>
              </a:rPr>
              <a:t>Just over 10% of responses were generic.</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Many</a:t>
            </a:r>
            <a:r>
              <a:rPr lang="en-GB" sz="1000" baseline="0" dirty="0" smtClean="0">
                <a:latin typeface="Arial" panose="020B0604020202020204" pitchFamily="34" charset="0"/>
                <a:cs typeface="Arial" panose="020B0604020202020204" pitchFamily="34" charset="0"/>
              </a:rPr>
              <a:t> of these</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did not always appear tokenistic instantly. Some organisations crafted two responses, one to be sent to all positive stories and one to be sent to all negative stories and were copied and pasted regardless of the story content. These responses lack a personalised element, which may suggest that the responder has not fully read, understood or considered what the patient is communicating, or any learning that could be gained from </a:t>
            </a:r>
            <a:r>
              <a:rPr lang="en-GB" sz="1000" dirty="0" smtClean="0">
                <a:latin typeface="Arial" panose="020B0604020202020204" pitchFamily="34" charset="0"/>
                <a:cs typeface="Arial" panose="020B0604020202020204" pitchFamily="34" charset="0"/>
              </a:rPr>
              <a:t>it.</a:t>
            </a:r>
            <a:r>
              <a:rPr lang="en-GB" sz="1000" baseline="0" dirty="0" smtClean="0">
                <a:latin typeface="Arial" panose="020B0604020202020204" pitchFamily="34" charset="0"/>
                <a:cs typeface="Arial" panose="020B0604020202020204" pitchFamily="34" charset="0"/>
              </a:rPr>
              <a:t> A recent study suggested that often staff want to give a personalised response, but are unable to due to Trust-wide policy.</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82AA29-519E-4D65-AF2E-8E7E0C8D98CA}" type="slidenum">
              <a:rPr lang="en-GB" smtClean="0"/>
              <a:pPr/>
              <a:t>8</a:t>
            </a:fld>
            <a:endParaRPr lang="en-GB" dirty="0"/>
          </a:p>
        </p:txBody>
      </p:sp>
    </p:spTree>
    <p:extLst>
      <p:ext uri="{BB962C8B-B14F-4D97-AF65-F5344CB8AC3E}">
        <p14:creationId xmlns:p14="http://schemas.microsoft.com/office/powerpoint/2010/main" val="106495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Almost 60% of responses</a:t>
            </a:r>
            <a:r>
              <a:rPr lang="en-GB" sz="1000" b="1" baseline="0" dirty="0" smtClean="0">
                <a:latin typeface="Arial" panose="020B0604020202020204" pitchFamily="34" charset="0"/>
                <a:cs typeface="Arial" panose="020B0604020202020204" pitchFamily="34" charset="0"/>
              </a:rPr>
              <a:t> were a</a:t>
            </a:r>
            <a:r>
              <a:rPr lang="en-GB" sz="1000" b="1" dirty="0" smtClean="0">
                <a:latin typeface="Arial" panose="020B0604020202020204" pitchFamily="34" charset="0"/>
                <a:cs typeface="Arial" panose="020B0604020202020204" pitchFamily="34" charset="0"/>
              </a:rPr>
              <a:t>ppreciative.</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These </a:t>
            </a:r>
            <a:r>
              <a:rPr lang="en-GB" sz="1000" dirty="0">
                <a:latin typeface="Arial" panose="020B0604020202020204" pitchFamily="34" charset="0"/>
                <a:cs typeface="Arial" panose="020B0604020202020204" pitchFamily="34" charset="0"/>
              </a:rPr>
              <a:t>responses </a:t>
            </a:r>
            <a:r>
              <a:rPr lang="en-GB" sz="1000" dirty="0" smtClean="0">
                <a:latin typeface="Arial" panose="020B0604020202020204" pitchFamily="34" charset="0"/>
                <a:cs typeface="Arial" panose="020B0604020202020204" pitchFamily="34" charset="0"/>
              </a:rPr>
              <a:t>included </a:t>
            </a:r>
            <a:r>
              <a:rPr lang="en-GB" sz="1000" dirty="0">
                <a:latin typeface="Arial" panose="020B0604020202020204" pitchFamily="34" charset="0"/>
                <a:cs typeface="Arial" panose="020B0604020202020204" pitchFamily="34" charset="0"/>
              </a:rPr>
              <a:t>a personalised element such as bespoke well-wishes or identification of relevant staff members who the story is valuable to. </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These </a:t>
            </a:r>
            <a:r>
              <a:rPr lang="en-GB" sz="1000" dirty="0">
                <a:latin typeface="Arial" panose="020B0604020202020204" pitchFamily="34" charset="0"/>
                <a:cs typeface="Arial" panose="020B0604020202020204" pitchFamily="34" charset="0"/>
              </a:rPr>
              <a:t>responses often give thanks and apologies, both in terms of the story content but also for the time the patient has spent articulating their healthcare experience and for the boost positive feedback has on staff moral.</a:t>
            </a:r>
            <a:br>
              <a:rPr lang="en-GB" sz="1000" dirty="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b="1" dirty="0" smtClean="0">
                <a:latin typeface="Arial" panose="020B0604020202020204" pitchFamily="34" charset="0"/>
                <a:cs typeface="Arial" panose="020B0604020202020204" pitchFamily="34" charset="0"/>
              </a:rPr>
              <a:t>23.6% of</a:t>
            </a:r>
            <a:r>
              <a:rPr lang="en-GB" sz="1000" b="1" baseline="0" dirty="0" smtClean="0">
                <a:latin typeface="Arial" panose="020B0604020202020204" pitchFamily="34" charset="0"/>
                <a:cs typeface="Arial" panose="020B0604020202020204" pitchFamily="34" charset="0"/>
              </a:rPr>
              <a:t> responses were ‘</a:t>
            </a:r>
            <a:r>
              <a:rPr lang="en-GB" sz="1000" b="1" dirty="0" smtClean="0">
                <a:latin typeface="Arial" panose="020B0604020202020204" pitchFamily="34" charset="0"/>
                <a:cs typeface="Arial" panose="020B0604020202020204" pitchFamily="34" charset="0"/>
              </a:rPr>
              <a:t>Offline responses’.</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These involve </a:t>
            </a:r>
            <a:r>
              <a:rPr lang="en-GB" sz="1000" dirty="0">
                <a:latin typeface="Arial" panose="020B0604020202020204" pitchFamily="34" charset="0"/>
                <a:cs typeface="Arial" panose="020B0604020202020204" pitchFamily="34" charset="0"/>
              </a:rPr>
              <a:t>staff members moving the discussion offline, by directing them to a service such as complaints, PALS or patient experience teams, or leaving their personal contact details. </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A </a:t>
            </a:r>
            <a:r>
              <a:rPr lang="en-GB" sz="1000" dirty="0">
                <a:latin typeface="Arial" panose="020B0604020202020204" pitchFamily="34" charset="0"/>
                <a:cs typeface="Arial" panose="020B0604020202020204" pitchFamily="34" charset="0"/>
              </a:rPr>
              <a:t>recent ethnography </a:t>
            </a:r>
            <a:r>
              <a:rPr lang="en-GB" sz="1000" dirty="0" smtClean="0">
                <a:latin typeface="Arial" panose="020B0604020202020204" pitchFamily="34" charset="0"/>
                <a:cs typeface="Arial" panose="020B0604020202020204" pitchFamily="34" charset="0"/>
              </a:rPr>
              <a:t>suggested </a:t>
            </a:r>
            <a:r>
              <a:rPr lang="en-GB" sz="1000" dirty="0">
                <a:latin typeface="Arial" panose="020B0604020202020204" pitchFamily="34" charset="0"/>
                <a:cs typeface="Arial" panose="020B0604020202020204" pitchFamily="34" charset="0"/>
              </a:rPr>
              <a:t>that the reason staff often do it is to make collecting patient feedback a more manageable process by directing them to the same </a:t>
            </a:r>
            <a:r>
              <a:rPr lang="en-GB" sz="1000" dirty="0" smtClean="0">
                <a:latin typeface="Arial" panose="020B0604020202020204" pitchFamily="34" charset="0"/>
                <a:cs typeface="Arial" panose="020B0604020202020204" pitchFamily="34" charset="0"/>
              </a:rPr>
              <a:t>service</a:t>
            </a:r>
            <a:r>
              <a:rPr lang="en-GB" sz="1000" baseline="0" dirty="0" smtClean="0">
                <a:latin typeface="Arial" panose="020B0604020202020204" pitchFamily="34" charset="0"/>
                <a:cs typeface="Arial" panose="020B0604020202020204" pitchFamily="34" charset="0"/>
              </a:rPr>
              <a:t> as </a:t>
            </a:r>
            <a:r>
              <a:rPr lang="en-GB" sz="1000" dirty="0" smtClean="0">
                <a:latin typeface="Arial" panose="020B0604020202020204" pitchFamily="34" charset="0"/>
                <a:cs typeface="Arial" panose="020B0604020202020204" pitchFamily="34" charset="0"/>
              </a:rPr>
              <a:t>similar </a:t>
            </a:r>
            <a:r>
              <a:rPr lang="en-GB" sz="1000" dirty="0">
                <a:latin typeface="Arial" panose="020B0604020202020204" pitchFamily="34" charset="0"/>
                <a:cs typeface="Arial" panose="020B0604020202020204" pitchFamily="34" charset="0"/>
              </a:rPr>
              <a:t>teams such as quality improvement, patient experience and complaints teams often work in silos, and do not fully communicate learning around shared </a:t>
            </a:r>
            <a:r>
              <a:rPr lang="en-GB" sz="1000" dirty="0" smtClean="0">
                <a:latin typeface="Arial" panose="020B0604020202020204" pitchFamily="34" charset="0"/>
                <a:cs typeface="Arial" panose="020B0604020202020204" pitchFamily="34" charset="0"/>
              </a:rPr>
              <a:t>goals</a:t>
            </a:r>
            <a:r>
              <a:rPr lang="en-GB" sz="1000" baseline="0" dirty="0" smtClean="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(Dudhwala</a:t>
            </a:r>
            <a:r>
              <a:rPr lang="en-GB" sz="1000" dirty="0">
                <a:latin typeface="Arial" panose="020B0604020202020204" pitchFamily="34" charset="0"/>
                <a:cs typeface="Arial" panose="020B0604020202020204" pitchFamily="34" charset="0"/>
              </a:rPr>
              <a:t>, 2018).</a:t>
            </a:r>
          </a:p>
        </p:txBody>
      </p:sp>
      <p:sp>
        <p:nvSpPr>
          <p:cNvPr id="4" name="Slide Number Placeholder 3"/>
          <p:cNvSpPr>
            <a:spLocks noGrp="1"/>
          </p:cNvSpPr>
          <p:nvPr>
            <p:ph type="sldNum" sz="quarter" idx="10"/>
          </p:nvPr>
        </p:nvSpPr>
        <p:spPr/>
        <p:txBody>
          <a:bodyPr/>
          <a:lstStyle/>
          <a:p>
            <a:fld id="{8082AA29-519E-4D65-AF2E-8E7E0C8D98CA}" type="slidenum">
              <a:rPr lang="en-GB" smtClean="0"/>
              <a:pPr/>
              <a:t>9</a:t>
            </a:fld>
            <a:endParaRPr lang="en-GB" dirty="0"/>
          </a:p>
        </p:txBody>
      </p:sp>
    </p:spTree>
    <p:extLst>
      <p:ext uri="{BB962C8B-B14F-4D97-AF65-F5344CB8AC3E}">
        <p14:creationId xmlns:p14="http://schemas.microsoft.com/office/powerpoint/2010/main" val="106495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9ACEEB5-AFB8-42C2-B54A-9C9E67379689}" type="datetime1">
              <a:rPr lang="en-US" smtClean="0"/>
              <a:t>7/4/2019</a:t>
            </a:fld>
            <a:endParaRPr lang="en-GB" dirty="0"/>
          </a:p>
        </p:txBody>
      </p:sp>
      <p:sp>
        <p:nvSpPr>
          <p:cNvPr id="17" name="Footer Placeholder 16"/>
          <p:cNvSpPr>
            <a:spLocks noGrp="1"/>
          </p:cNvSpPr>
          <p:nvPr>
            <p:ph type="ftr" sz="quarter" idx="11"/>
          </p:nvPr>
        </p:nvSpPr>
        <p:spPr>
          <a:xfrm>
            <a:off x="5410200" y="4205288"/>
            <a:ext cx="1295400" cy="457200"/>
          </a:xfrm>
        </p:spPr>
        <p:txBody>
          <a:bodyPr/>
          <a:lstStyle/>
          <a:p>
            <a:endParaRPr lang="en-GB"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D88D163-8FEE-4B6A-977D-600E3843CE6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E909D5-18E8-43BF-90D2-6230A1C78319}" type="datetime1">
              <a:rPr lang="en-US" smtClean="0"/>
              <a:t>7/4/2019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88D163-8FEE-4B6A-977D-600E3843CE6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6749D3-56C3-451D-B813-496D9D49461B}" type="datetime1">
              <a:rPr lang="en-US" smtClean="0"/>
              <a:t>7/4/2019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88D163-8FEE-4B6A-977D-600E3843CE6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FC2A9B-8A84-4506-A81E-49051F139C0A}" type="datetime1">
              <a:rPr lang="en-US" smtClean="0"/>
              <a:t>7/4/2019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88D163-8FEE-4B6A-977D-600E3843CE6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513D036-EC87-4379-8C90-2A4783A0B5B9}" type="datetime1">
              <a:rPr lang="en-US" smtClean="0"/>
              <a:t>7/4/2019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88D163-8FEE-4B6A-977D-600E3843CE6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F110B1-E7BF-46BE-A6AE-0D6DB1F83596}" type="datetime1">
              <a:rPr lang="en-US" smtClean="0"/>
              <a:t>7/4/2019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D88D163-8FEE-4B6A-977D-600E3843CE6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E5616AD-7729-49F6-8CB2-590115418A6D}" type="datetime1">
              <a:rPr lang="en-US" smtClean="0"/>
              <a:t>7/4/2019</a:t>
            </a:fld>
            <a:endParaRPr lang="en-GB" dirty="0"/>
          </a:p>
        </p:txBody>
      </p:sp>
      <p:sp>
        <p:nvSpPr>
          <p:cNvPr id="27" name="Slide Number Placeholder 26"/>
          <p:cNvSpPr>
            <a:spLocks noGrp="1"/>
          </p:cNvSpPr>
          <p:nvPr>
            <p:ph type="sldNum" sz="quarter" idx="11"/>
          </p:nvPr>
        </p:nvSpPr>
        <p:spPr/>
        <p:txBody>
          <a:bodyPr rtlCol="0"/>
          <a:lstStyle/>
          <a:p>
            <a:fld id="{CD88D163-8FEE-4B6A-977D-600E3843CE6C}" type="slidenum">
              <a:rPr lang="en-GB" smtClean="0"/>
              <a:pPr/>
              <a:t>‹#›</a:t>
            </a:fld>
            <a:endParaRPr lang="en-GB" dirty="0"/>
          </a:p>
        </p:txBody>
      </p:sp>
      <p:sp>
        <p:nvSpPr>
          <p:cNvPr id="28" name="Footer Placeholder 27"/>
          <p:cNvSpPr>
            <a:spLocks noGrp="1"/>
          </p:cNvSpPr>
          <p:nvPr>
            <p:ph type="ftr" sz="quarter" idx="12"/>
          </p:nvPr>
        </p:nvSpPr>
        <p:spPr/>
        <p:txBody>
          <a:bodyPr rtlCol="0"/>
          <a:lstStyle/>
          <a:p>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20ECCB1-4A2C-4A38-8453-10223D6B4159}" type="datetime1">
              <a:rPr lang="en-US" smtClean="0"/>
              <a:t>7/4/2019</a:t>
            </a:fld>
            <a:endParaRPr lang="en-GB" dirty="0"/>
          </a:p>
        </p:txBody>
      </p:sp>
      <p:sp>
        <p:nvSpPr>
          <p:cNvPr id="4" name="Footer Placeholder 3"/>
          <p:cNvSpPr>
            <a:spLocks noGrp="1"/>
          </p:cNvSpPr>
          <p:nvPr>
            <p:ph type="ftr" sz="quarter" idx="11"/>
          </p:nvPr>
        </p:nvSpPr>
        <p:spPr>
          <a:xfrm>
            <a:off x="5257800" y="612648"/>
            <a:ext cx="1325880" cy="457200"/>
          </a:xfrm>
        </p:spPr>
        <p:txBody>
          <a:bodyPr/>
          <a:lstStyle/>
          <a:p>
            <a:endParaRPr lang="en-GB" dirty="0"/>
          </a:p>
        </p:txBody>
      </p:sp>
      <p:sp>
        <p:nvSpPr>
          <p:cNvPr id="5" name="Slide Number Placeholder 4"/>
          <p:cNvSpPr>
            <a:spLocks noGrp="1"/>
          </p:cNvSpPr>
          <p:nvPr>
            <p:ph type="sldNum" sz="quarter" idx="12"/>
          </p:nvPr>
        </p:nvSpPr>
        <p:spPr>
          <a:xfrm>
            <a:off x="8174736" y="2272"/>
            <a:ext cx="762000" cy="365760"/>
          </a:xfrm>
        </p:spPr>
        <p:txBody>
          <a:bodyPr/>
          <a:lstStyle/>
          <a:p>
            <a:fld id="{CD88D163-8FEE-4B6A-977D-600E3843CE6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9DC3A-BCF5-453C-B25A-922B493E87FF}" type="datetime1">
              <a:rPr lang="en-US" smtClean="0"/>
              <a:t>7/4/2019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D88D163-8FEE-4B6A-977D-600E3843CE6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D29E86-7566-4F2C-AFE3-3846939FC9FA}" type="datetime1">
              <a:rPr lang="en-US" smtClean="0"/>
              <a:t>7/4/2019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D88D163-8FEE-4B6A-977D-600E3843CE6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821769-5850-437E-8F59-B24CDEFA44AD}" type="datetime1">
              <a:rPr lang="en-US" smtClean="0"/>
              <a:t>7/4/2019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D88D163-8FEE-4B6A-977D-600E3843CE6C}" type="slidenum">
              <a:rPr lang="en-GB" smtClean="0"/>
              <a:pPr/>
              <a:t>‹#›</a:t>
            </a:fld>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5CC0B4B-86E7-42B4-9A6E-79466DD66B13}" type="datetime1">
              <a:rPr lang="en-US" smtClean="0"/>
              <a:t>7/4/2019</a:t>
            </a:fld>
            <a:endParaRPr lang="en-GB"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D88D163-8FEE-4B6A-977D-600E3843CE6C}"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6.png"/><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6.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1.png"/><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6.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6.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hyperlink" Target="https://www.iconfinder.com/icons/3173000/give_hand_heart_love_thank_you_thanks_icon" TargetMode="External"/><Relationship Id="rId7" Type="http://schemas.microsoft.com/office/2007/relationships/hdphoto" Target="../media/hdphoto6.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8.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68760"/>
            <a:ext cx="9130870" cy="1883072"/>
          </a:xfrm>
        </p:spPr>
        <p:txBody>
          <a:bodyPr>
            <a:noAutofit/>
          </a:bodyPr>
          <a:lstStyle/>
          <a:p>
            <a:pPr algn="ctr"/>
            <a:r>
              <a:rPr lang="en-GB" sz="2800" dirty="0" smtClean="0"/>
              <a:t>How do healthcare staff respond to and use online patient feedback to inform improvements to the quality and safety of care?</a:t>
            </a:r>
            <a:br>
              <a:rPr lang="en-GB" sz="2800" dirty="0" smtClean="0"/>
            </a:br>
            <a:endParaRPr lang="en-GB" sz="1600" dirty="0">
              <a:latin typeface="Arial" pitchFamily="34" charset="0"/>
              <a:cs typeface="Arial" pitchFamily="34" charset="0"/>
            </a:endParaRPr>
          </a:p>
        </p:txBody>
      </p:sp>
      <p:sp>
        <p:nvSpPr>
          <p:cNvPr id="3" name="Subtitle 2"/>
          <p:cNvSpPr>
            <a:spLocks noGrp="1"/>
          </p:cNvSpPr>
          <p:nvPr>
            <p:ph type="subTitle" idx="1"/>
          </p:nvPr>
        </p:nvSpPr>
        <p:spPr>
          <a:xfrm>
            <a:off x="339080" y="3764632"/>
            <a:ext cx="8193360" cy="1752600"/>
          </a:xfrm>
        </p:spPr>
        <p:txBody>
          <a:bodyPr>
            <a:normAutofit fontScale="92500"/>
          </a:bodyPr>
          <a:lstStyle/>
          <a:p>
            <a:r>
              <a:rPr lang="en-GB" sz="1700" dirty="0">
                <a:solidFill>
                  <a:schemeClr val="tx2">
                    <a:lumMod val="75000"/>
                  </a:schemeClr>
                </a:solidFill>
                <a:latin typeface="+mj-lt"/>
                <a:cs typeface="Arial" pitchFamily="34" charset="0"/>
              </a:rPr>
              <a:t/>
            </a:r>
            <a:br>
              <a:rPr lang="en-GB" sz="1700" dirty="0">
                <a:solidFill>
                  <a:schemeClr val="tx2">
                    <a:lumMod val="75000"/>
                  </a:schemeClr>
                </a:solidFill>
                <a:latin typeface="+mj-lt"/>
                <a:cs typeface="Arial" pitchFamily="34" charset="0"/>
              </a:rPr>
            </a:br>
            <a:r>
              <a:rPr lang="en-GB" sz="1700" dirty="0" smtClean="0">
                <a:solidFill>
                  <a:schemeClr val="accent5"/>
                </a:solidFill>
                <a:latin typeface="+mj-lt"/>
                <a:cs typeface="Arial" pitchFamily="34" charset="0"/>
              </a:rPr>
              <a:t>Lauren Ramsey    </a:t>
            </a:r>
            <a:r>
              <a:rPr lang="en-GB" sz="1700" dirty="0" smtClean="0">
                <a:solidFill>
                  <a:schemeClr val="tx2">
                    <a:lumMod val="75000"/>
                  </a:schemeClr>
                </a:solidFill>
                <a:latin typeface="+mj-lt"/>
                <a:cs typeface="Arial" pitchFamily="34" charset="0"/>
              </a:rPr>
              <a:t/>
            </a:r>
            <a:br>
              <a:rPr lang="en-GB" sz="1700" dirty="0" smtClean="0">
                <a:solidFill>
                  <a:schemeClr val="tx2">
                    <a:lumMod val="75000"/>
                  </a:schemeClr>
                </a:solidFill>
                <a:latin typeface="+mj-lt"/>
                <a:cs typeface="Arial" pitchFamily="34" charset="0"/>
              </a:rPr>
            </a:br>
            <a:r>
              <a:rPr lang="en-GB" sz="1700" dirty="0" smtClean="0">
                <a:solidFill>
                  <a:schemeClr val="tx2">
                    <a:lumMod val="75000"/>
                  </a:schemeClr>
                </a:solidFill>
                <a:latin typeface="+mj-lt"/>
                <a:cs typeface="Arial" pitchFamily="34" charset="0"/>
              </a:rPr>
              <a:t>       </a:t>
            </a:r>
            <a:r>
              <a:rPr lang="en-GB" sz="1700" u="sng" dirty="0" smtClean="0">
                <a:solidFill>
                  <a:schemeClr val="accent5"/>
                </a:solidFill>
                <a:latin typeface="+mj-lt"/>
                <a:cs typeface="Arial" pitchFamily="34" charset="0"/>
              </a:rPr>
              <a:t>L.ramsey@leeds.ac.uk   </a:t>
            </a:r>
            <a:br>
              <a:rPr lang="en-GB" sz="1700" u="sng" dirty="0" smtClean="0">
                <a:solidFill>
                  <a:schemeClr val="accent5"/>
                </a:solidFill>
                <a:latin typeface="+mj-lt"/>
                <a:cs typeface="Arial" pitchFamily="34" charset="0"/>
              </a:rPr>
            </a:br>
            <a:r>
              <a:rPr lang="en-GB" sz="1700" dirty="0" smtClean="0">
                <a:solidFill>
                  <a:schemeClr val="accent5"/>
                </a:solidFill>
                <a:latin typeface="+mj-lt"/>
                <a:cs typeface="Arial" pitchFamily="34" charset="0"/>
              </a:rPr>
              <a:t>       </a:t>
            </a:r>
            <a:r>
              <a:rPr lang="en-GB" sz="1700" u="sng" dirty="0" smtClean="0">
                <a:solidFill>
                  <a:schemeClr val="accent5"/>
                </a:solidFill>
                <a:latin typeface="+mj-lt"/>
                <a:cs typeface="Arial" pitchFamily="34" charset="0"/>
              </a:rPr>
              <a:t>@</a:t>
            </a:r>
            <a:r>
              <a:rPr lang="en-GB" sz="1700" u="sng" dirty="0">
                <a:solidFill>
                  <a:schemeClr val="accent5"/>
                </a:solidFill>
                <a:latin typeface="+mj-lt"/>
                <a:cs typeface="Arial" pitchFamily="34" charset="0"/>
              </a:rPr>
              <a:t>L</a:t>
            </a:r>
            <a:r>
              <a:rPr lang="en-GB" sz="1700" u="sng" dirty="0" smtClean="0">
                <a:solidFill>
                  <a:schemeClr val="accent5"/>
                </a:solidFill>
                <a:latin typeface="+mj-lt"/>
                <a:cs typeface="Arial" pitchFamily="34" charset="0"/>
              </a:rPr>
              <a:t>aurenpramsey</a:t>
            </a:r>
          </a:p>
          <a:p>
            <a:r>
              <a:rPr lang="en-GB" sz="2000" dirty="0">
                <a:solidFill>
                  <a:schemeClr val="tx2">
                    <a:lumMod val="75000"/>
                  </a:schemeClr>
                </a:solidFill>
                <a:latin typeface="+mj-lt"/>
                <a:cs typeface="Arial" pitchFamily="34" charset="0"/>
              </a:rPr>
              <a:t/>
            </a:r>
            <a:br>
              <a:rPr lang="en-GB" sz="2000" dirty="0">
                <a:solidFill>
                  <a:schemeClr val="tx2">
                    <a:lumMod val="75000"/>
                  </a:schemeClr>
                </a:solidFill>
                <a:latin typeface="+mj-lt"/>
                <a:cs typeface="Arial" pitchFamily="34" charset="0"/>
              </a:rPr>
            </a:br>
            <a:r>
              <a:rPr lang="en-GB" sz="1600" dirty="0" smtClean="0">
                <a:solidFill>
                  <a:schemeClr val="tx2">
                    <a:lumMod val="75000"/>
                  </a:schemeClr>
                </a:solidFill>
                <a:latin typeface="+mj-lt"/>
                <a:cs typeface="Arial" pitchFamily="34" charset="0"/>
              </a:rPr>
              <a:t>Supervised by: Dr Jane O’Hara, Dr Laura Sheard, Professor Rebecca Lawton &amp; James Munro</a:t>
            </a:r>
            <a:endParaRPr lang="en-GB" sz="1600" dirty="0">
              <a:latin typeface="+mj-lt"/>
              <a:cs typeface="Arial" pitchFamily="34" charset="0"/>
            </a:endParaRPr>
          </a:p>
        </p:txBody>
      </p:sp>
      <p:grpSp>
        <p:nvGrpSpPr>
          <p:cNvPr id="10" name="Group 9"/>
          <p:cNvGrpSpPr/>
          <p:nvPr/>
        </p:nvGrpSpPr>
        <p:grpSpPr>
          <a:xfrm>
            <a:off x="539552" y="4293096"/>
            <a:ext cx="290015" cy="533049"/>
            <a:chOff x="396715" y="4984183"/>
            <a:chExt cx="290015" cy="533049"/>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82" t="20300" r="12732" b="18149"/>
            <a:stretch/>
          </p:blipFill>
          <p:spPr bwMode="auto">
            <a:xfrm>
              <a:off x="396715" y="5274984"/>
              <a:ext cx="290015" cy="24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13018" t="19854" r="13888" b="22193"/>
            <a:stretch/>
          </p:blipFill>
          <p:spPr bwMode="auto">
            <a:xfrm>
              <a:off x="396715" y="4984183"/>
              <a:ext cx="290015" cy="22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5536" b="12830"/>
          <a:stretch/>
        </p:blipFill>
        <p:spPr bwMode="auto">
          <a:xfrm>
            <a:off x="655246" y="5589240"/>
            <a:ext cx="7858927" cy="74805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0" b="99111" l="0" r="100000">
                        <a14:foregroundMark x1="25778" y1="24444" x2="25778" y2="24444"/>
                        <a14:foregroundMark x1="14667" y1="13333" x2="14667" y2="13333"/>
                        <a14:foregroundMark x1="81333" y1="42222" x2="81333" y2="42222"/>
                      </a14:backgroundRemoval>
                    </a14:imgEffect>
                  </a14:imgLayer>
                </a14:imgProps>
              </a:ext>
              <a:ext uri="{28A0092B-C50C-407E-A947-70E740481C1C}">
                <a14:useLocalDpi xmlns:a14="http://schemas.microsoft.com/office/drawing/2010/main" val="0"/>
              </a:ext>
            </a:extLst>
          </a:blip>
          <a:srcRect/>
          <a:stretch>
            <a:fillRect/>
          </a:stretch>
        </p:blipFill>
        <p:spPr bwMode="auto">
          <a:xfrm>
            <a:off x="197391" y="798518"/>
            <a:ext cx="1517889" cy="151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835696" y="1196752"/>
            <a:ext cx="7128792" cy="1477328"/>
          </a:xfrm>
          <a:prstGeom prst="rect">
            <a:avLst/>
          </a:prstGeom>
        </p:spPr>
        <p:txBody>
          <a:bodyPr wrap="square">
            <a:spAutoFit/>
          </a:bodyPr>
          <a:lstStyle/>
          <a:p>
            <a:r>
              <a:rPr lang="en-GB" i="1" dirty="0">
                <a:solidFill>
                  <a:schemeClr val="bg2">
                    <a:lumMod val="25000"/>
                  </a:schemeClr>
                </a:solidFill>
                <a:latin typeface="+mj-lt"/>
              </a:rPr>
              <a:t>“4 hours with a 9 year old in severe pain. No information</a:t>
            </a:r>
            <a:r>
              <a:rPr lang="en-GB" i="1" dirty="0" smtClean="0">
                <a:solidFill>
                  <a:schemeClr val="bg2">
                    <a:lumMod val="25000"/>
                  </a:schemeClr>
                </a:solidFill>
                <a:latin typeface="+mj-lt"/>
              </a:rPr>
              <a:t>. </a:t>
            </a:r>
            <a:r>
              <a:rPr lang="en-GB" i="1" dirty="0">
                <a:solidFill>
                  <a:schemeClr val="bg2">
                    <a:lumMod val="25000"/>
                  </a:schemeClr>
                </a:solidFill>
                <a:latin typeface="+mj-lt"/>
              </a:rPr>
              <a:t>N</a:t>
            </a:r>
            <a:r>
              <a:rPr lang="en-GB" i="1" dirty="0" smtClean="0">
                <a:solidFill>
                  <a:schemeClr val="bg2">
                    <a:lumMod val="25000"/>
                  </a:schemeClr>
                </a:solidFill>
                <a:latin typeface="+mj-lt"/>
              </a:rPr>
              <a:t>o </a:t>
            </a:r>
            <a:r>
              <a:rPr lang="en-GB" i="1" dirty="0">
                <a:solidFill>
                  <a:schemeClr val="bg2">
                    <a:lumMod val="25000"/>
                  </a:schemeClr>
                </a:solidFill>
                <a:latin typeface="+mj-lt"/>
              </a:rPr>
              <a:t>communication from staff</a:t>
            </a:r>
            <a:r>
              <a:rPr lang="en-GB" i="1" dirty="0" smtClean="0">
                <a:solidFill>
                  <a:schemeClr val="bg2">
                    <a:lumMod val="25000"/>
                  </a:schemeClr>
                </a:solidFill>
                <a:latin typeface="+mj-lt"/>
              </a:rPr>
              <a:t>. Dr </a:t>
            </a:r>
            <a:r>
              <a:rPr lang="en-GB" i="1" dirty="0">
                <a:solidFill>
                  <a:schemeClr val="bg2">
                    <a:lumMod val="25000"/>
                  </a:schemeClr>
                </a:solidFill>
                <a:latin typeface="+mj-lt"/>
              </a:rPr>
              <a:t>spent quite </a:t>
            </a:r>
            <a:r>
              <a:rPr lang="en-GB" i="1" dirty="0" smtClean="0">
                <a:solidFill>
                  <a:schemeClr val="bg2">
                    <a:lumMod val="25000"/>
                  </a:schemeClr>
                </a:solidFill>
                <a:latin typeface="+mj-lt"/>
              </a:rPr>
              <a:t>a while </a:t>
            </a:r>
            <a:r>
              <a:rPr lang="en-GB" i="1" dirty="0">
                <a:solidFill>
                  <a:schemeClr val="bg2">
                    <a:lumMod val="25000"/>
                  </a:schemeClr>
                </a:solidFill>
                <a:latin typeface="+mj-lt"/>
              </a:rPr>
              <a:t>sitting down</a:t>
            </a:r>
            <a:r>
              <a:rPr lang="en-GB" i="1" dirty="0" smtClean="0">
                <a:solidFill>
                  <a:schemeClr val="bg2">
                    <a:lumMod val="25000"/>
                  </a:schemeClr>
                </a:solidFill>
                <a:latin typeface="+mj-lt"/>
              </a:rPr>
              <a:t>. </a:t>
            </a:r>
            <a:r>
              <a:rPr lang="en-GB" i="1" dirty="0">
                <a:solidFill>
                  <a:schemeClr val="bg2">
                    <a:lumMod val="25000"/>
                  </a:schemeClr>
                </a:solidFill>
                <a:latin typeface="+mj-lt"/>
              </a:rPr>
              <a:t>H</a:t>
            </a:r>
            <a:r>
              <a:rPr lang="en-GB" i="1" dirty="0" smtClean="0">
                <a:solidFill>
                  <a:schemeClr val="bg2">
                    <a:lumMod val="25000"/>
                  </a:schemeClr>
                </a:solidFill>
                <a:latin typeface="+mj-lt"/>
              </a:rPr>
              <a:t>e </a:t>
            </a:r>
            <a:r>
              <a:rPr lang="en-GB" i="1" dirty="0">
                <a:solidFill>
                  <a:schemeClr val="bg2">
                    <a:lumMod val="25000"/>
                  </a:schemeClr>
                </a:solidFill>
                <a:latin typeface="+mj-lt"/>
              </a:rPr>
              <a:t>was not polite to his staff who he </a:t>
            </a:r>
            <a:r>
              <a:rPr lang="en-GB" i="1" dirty="0" smtClean="0">
                <a:solidFill>
                  <a:schemeClr val="bg2">
                    <a:lumMod val="25000"/>
                  </a:schemeClr>
                </a:solidFill>
                <a:latin typeface="+mj-lt"/>
              </a:rPr>
              <a:t>wouldn't </a:t>
            </a:r>
            <a:r>
              <a:rPr lang="en-GB" i="1" dirty="0">
                <a:solidFill>
                  <a:schemeClr val="bg2">
                    <a:lumMod val="25000"/>
                  </a:schemeClr>
                </a:solidFill>
                <a:latin typeface="+mj-lt"/>
              </a:rPr>
              <a:t>function without.”</a:t>
            </a:r>
            <a:br>
              <a:rPr lang="en-GB" i="1" dirty="0">
                <a:solidFill>
                  <a:schemeClr val="bg2">
                    <a:lumMod val="25000"/>
                  </a:schemeClr>
                </a:solidFill>
                <a:latin typeface="+mj-lt"/>
              </a:rPr>
            </a:br>
            <a:r>
              <a:rPr lang="en-GB" i="1" dirty="0">
                <a:solidFill>
                  <a:schemeClr val="bg2">
                    <a:lumMod val="25000"/>
                  </a:schemeClr>
                </a:solidFill>
                <a:latin typeface="+mj-lt"/>
              </a:rPr>
              <a:t/>
            </a:r>
            <a:br>
              <a:rPr lang="en-GB" i="1" dirty="0">
                <a:solidFill>
                  <a:schemeClr val="bg2">
                    <a:lumMod val="25000"/>
                  </a:schemeClr>
                </a:solidFill>
                <a:latin typeface="+mj-lt"/>
              </a:rPr>
            </a:br>
            <a:endParaRPr lang="en-GB" b="1" dirty="0">
              <a:solidFill>
                <a:schemeClr val="bg2">
                  <a:lumMod val="25000"/>
                </a:schemeClr>
              </a:solidFill>
              <a:latin typeface="+mj-lt"/>
            </a:endParaRPr>
          </a:p>
        </p:txBody>
      </p:sp>
      <p:sp>
        <p:nvSpPr>
          <p:cNvPr id="15" name="Rectangle 14"/>
          <p:cNvSpPr/>
          <p:nvPr/>
        </p:nvSpPr>
        <p:spPr>
          <a:xfrm>
            <a:off x="1907704" y="764704"/>
            <a:ext cx="6984776" cy="430887"/>
          </a:xfrm>
          <a:prstGeom prst="rect">
            <a:avLst/>
          </a:prstGeom>
        </p:spPr>
        <p:txBody>
          <a:bodyPr wrap="square">
            <a:spAutoFit/>
          </a:bodyPr>
          <a:lstStyle/>
          <a:p>
            <a:r>
              <a:rPr lang="en-GB" sz="2200" dirty="0" smtClean="0">
                <a:solidFill>
                  <a:schemeClr val="bg2">
                    <a:lumMod val="50000"/>
                  </a:schemeClr>
                </a:solidFill>
                <a:latin typeface="+mj-lt"/>
              </a:rPr>
              <a:t>Offline response (23.6%)</a:t>
            </a:r>
            <a:endParaRPr lang="en-GB" sz="1400" i="1" dirty="0">
              <a:latin typeface="+mj-lt"/>
            </a:endParaRPr>
          </a:p>
        </p:txBody>
      </p:sp>
      <p:sp>
        <p:nvSpPr>
          <p:cNvPr id="2" name="Rectangle 1"/>
          <p:cNvSpPr/>
          <p:nvPr/>
        </p:nvSpPr>
        <p:spPr>
          <a:xfrm>
            <a:off x="2699792" y="6525344"/>
            <a:ext cx="6203942" cy="307777"/>
          </a:xfrm>
          <a:prstGeom prst="rect">
            <a:avLst/>
          </a:prstGeom>
        </p:spPr>
        <p:txBody>
          <a:bodyPr wrap="none">
            <a:spAutoFit/>
          </a:bodyPr>
          <a:lstStyle/>
          <a:p>
            <a:r>
              <a:rPr lang="en-GB" sz="1400" i="1" dirty="0" smtClean="0">
                <a:latin typeface="+mj-lt"/>
                <a:ea typeface="Arial"/>
              </a:rPr>
              <a:t>(Dudhwala</a:t>
            </a:r>
            <a:r>
              <a:rPr lang="en-GB" sz="1400" i="1" dirty="0">
                <a:latin typeface="+mj-lt"/>
                <a:ea typeface="Arial"/>
              </a:rPr>
              <a:t>, 2018; Marsh et al, In Press; Sheard et al, </a:t>
            </a:r>
            <a:r>
              <a:rPr lang="en-GB" sz="1400" i="1" dirty="0" smtClean="0">
                <a:latin typeface="+mj-lt"/>
                <a:ea typeface="Arial"/>
              </a:rPr>
              <a:t>2018; </a:t>
            </a:r>
            <a:r>
              <a:rPr lang="en-GB" sz="1400" i="1" dirty="0">
                <a:latin typeface="+mj-lt"/>
                <a:ea typeface="Arial"/>
              </a:rPr>
              <a:t>Robert, 2018</a:t>
            </a:r>
            <a:r>
              <a:rPr lang="en-GB" sz="1400" i="1" dirty="0" smtClean="0">
                <a:latin typeface="+mj-lt"/>
                <a:ea typeface="Arial"/>
              </a:rPr>
              <a:t>).</a:t>
            </a:r>
            <a:endParaRPr lang="en-GB" sz="1400" i="1" dirty="0">
              <a:latin typeface="+mj-lt"/>
            </a:endParaRPr>
          </a:p>
        </p:txBody>
      </p:sp>
      <p:grpSp>
        <p:nvGrpSpPr>
          <p:cNvPr id="6" name="Group 5"/>
          <p:cNvGrpSpPr/>
          <p:nvPr/>
        </p:nvGrpSpPr>
        <p:grpSpPr>
          <a:xfrm>
            <a:off x="1844539" y="2204864"/>
            <a:ext cx="7119949" cy="923330"/>
            <a:chOff x="9795159" y="4681774"/>
            <a:chExt cx="7119949" cy="923330"/>
          </a:xfrm>
        </p:grpSpPr>
        <p:sp>
          <p:nvSpPr>
            <p:cNvPr id="10" name="Rectangle 9"/>
            <p:cNvSpPr/>
            <p:nvPr/>
          </p:nvSpPr>
          <p:spPr>
            <a:xfrm>
              <a:off x="9795159" y="4691221"/>
              <a:ext cx="7119949" cy="884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95159" y="4681774"/>
              <a:ext cx="6768752" cy="923330"/>
            </a:xfrm>
            <a:prstGeom prst="rect">
              <a:avLst/>
            </a:prstGeom>
          </p:spPr>
          <p:txBody>
            <a:bodyPr wrap="square">
              <a:spAutoFit/>
            </a:bodyPr>
            <a:lstStyle/>
            <a:p>
              <a:pPr lvl="0"/>
              <a:r>
                <a:rPr lang="en-GB" i="1" dirty="0">
                  <a:solidFill>
                    <a:srgbClr val="ACCBF9">
                      <a:lumMod val="25000"/>
                    </a:srgbClr>
                  </a:solidFill>
                  <a:latin typeface="Trebuchet MS"/>
                </a:rPr>
                <a:t>“</a:t>
              </a:r>
              <a:r>
                <a:rPr lang="en-GB" b="1" i="1" dirty="0">
                  <a:solidFill>
                    <a:srgbClr val="ACCBF9">
                      <a:lumMod val="25000"/>
                    </a:srgbClr>
                  </a:solidFill>
                  <a:latin typeface="Trebuchet MS"/>
                </a:rPr>
                <a:t>We are sorry to hear about your experience. Please contact our Patient Experience Team so that we can look in to this further for you. X@nhs.net or call XXX.”</a:t>
              </a:r>
              <a:endParaRPr lang="en-GB" b="1" dirty="0">
                <a:solidFill>
                  <a:srgbClr val="ACCBF9">
                    <a:lumMod val="25000"/>
                  </a:srgbClr>
                </a:solidFill>
                <a:latin typeface="Trebuchet MS"/>
              </a:endParaRPr>
            </a:p>
          </p:txBody>
        </p:sp>
      </p:grpSp>
      <p:grpSp>
        <p:nvGrpSpPr>
          <p:cNvPr id="24" name="Group 23"/>
          <p:cNvGrpSpPr/>
          <p:nvPr/>
        </p:nvGrpSpPr>
        <p:grpSpPr>
          <a:xfrm>
            <a:off x="162893" y="2303208"/>
            <a:ext cx="2752923" cy="621736"/>
            <a:chOff x="144398" y="2394961"/>
            <a:chExt cx="2752923" cy="621736"/>
          </a:xfrm>
        </p:grpSpPr>
        <p:sp>
          <p:nvSpPr>
            <p:cNvPr id="25" name="TextBox 24"/>
            <p:cNvSpPr txBox="1"/>
            <p:nvPr/>
          </p:nvSpPr>
          <p:spPr>
            <a:xfrm>
              <a:off x="144398" y="2708920"/>
              <a:ext cx="2752923" cy="307777"/>
            </a:xfrm>
            <a:prstGeom prst="rect">
              <a:avLst/>
            </a:prstGeom>
            <a:noFill/>
          </p:spPr>
          <p:txBody>
            <a:bodyPr wrap="square" rtlCol="0">
              <a:spAutoFit/>
            </a:bodyPr>
            <a:lstStyle/>
            <a:p>
              <a:r>
                <a:rPr lang="en-GB" sz="1400" dirty="0" smtClean="0">
                  <a:latin typeface="+mj-lt"/>
                </a:rPr>
                <a:t>60.7%  24.1% 15.2%</a:t>
              </a:r>
              <a:endParaRPr lang="en-GB" sz="1400" dirty="0">
                <a:latin typeface="+mj-lt"/>
              </a:endParaRPr>
            </a:p>
          </p:txBody>
        </p:sp>
        <p:pic>
          <p:nvPicPr>
            <p:cNvPr id="26"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foregroundMark x1="14513" y1="26119" x2="14513" y2="26119"/>
                          <a14:foregroundMark x1="49105" y1="25373" x2="49105" y2="25373"/>
                          <a14:foregroundMark x1="78728" y1="28358" x2="78728" y2="28358"/>
                          <a14:foregroundMark x1="74155" y1="11194" x2="74155" y2="11194"/>
                          <a14:foregroundMark x1="84294" y1="11194" x2="84294" y2="11194"/>
                          <a14:foregroundMark x1="52286" y1="8582" x2="52286" y2="8582"/>
                          <a14:foregroundMark x1="40755" y1="10821" x2="40755" y2="10821"/>
                          <a14:foregroundMark x1="18091" y1="12313" x2="18091" y2="12313"/>
                          <a14:foregroundMark x1="8946" y1="12313" x2="8946" y2="12313"/>
                          <a14:foregroundMark x1="5964" y1="70149" x2="5964" y2="70149"/>
                          <a14:foregroundMark x1="72763" y1="69403" x2="72763" y2="69403"/>
                        </a14:backgroundRemoval>
                      </a14:imgEffect>
                    </a14:imgLayer>
                  </a14:imgProps>
                </a:ext>
                <a:ext uri="{28A0092B-C50C-407E-A947-70E740481C1C}">
                  <a14:useLocalDpi xmlns:a14="http://schemas.microsoft.com/office/drawing/2010/main" val="0"/>
                </a:ext>
              </a:extLst>
            </a:blip>
            <a:srcRect b="62302"/>
            <a:stretch/>
          </p:blipFill>
          <p:spPr bwMode="auto">
            <a:xfrm>
              <a:off x="245351" y="2394961"/>
              <a:ext cx="1508512" cy="302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Rectangle 21"/>
          <p:cNvSpPr/>
          <p:nvPr/>
        </p:nvSpPr>
        <p:spPr>
          <a:xfrm>
            <a:off x="237125" y="4221088"/>
            <a:ext cx="8744703" cy="1446550"/>
          </a:xfrm>
          <a:prstGeom prst="rect">
            <a:avLst/>
          </a:prstGeom>
        </p:spPr>
        <p:txBody>
          <a:bodyPr wrap="square">
            <a:spAutoFit/>
          </a:bodyPr>
          <a:lstStyle/>
          <a:p>
            <a:r>
              <a:rPr lang="en-GB" sz="2200" dirty="0" smtClean="0">
                <a:solidFill>
                  <a:schemeClr val="bg2">
                    <a:lumMod val="25000"/>
                  </a:schemeClr>
                </a:solidFill>
                <a:latin typeface="+mj-lt"/>
              </a:rPr>
              <a:t>Keen to move </a:t>
            </a:r>
            <a:r>
              <a:rPr lang="en-GB" sz="2200" dirty="0">
                <a:solidFill>
                  <a:schemeClr val="bg2">
                    <a:lumMod val="25000"/>
                  </a:schemeClr>
                </a:solidFill>
                <a:latin typeface="+mj-lt"/>
              </a:rPr>
              <a:t>the discussion </a:t>
            </a:r>
            <a:r>
              <a:rPr lang="en-GB" sz="2200" dirty="0" smtClean="0">
                <a:solidFill>
                  <a:schemeClr val="bg2">
                    <a:lumMod val="25000"/>
                  </a:schemeClr>
                </a:solidFill>
                <a:latin typeface="+mj-lt"/>
              </a:rPr>
              <a:t>offline e.g. contact PALS, </a:t>
            </a:r>
            <a:r>
              <a:rPr lang="en-GB" sz="2200" dirty="0">
                <a:solidFill>
                  <a:schemeClr val="bg2">
                    <a:lumMod val="25000"/>
                  </a:schemeClr>
                </a:solidFill>
                <a:latin typeface="+mj-lt"/>
              </a:rPr>
              <a:t>patient experience </a:t>
            </a:r>
            <a:r>
              <a:rPr lang="en-GB" sz="2200" dirty="0" smtClean="0">
                <a:solidFill>
                  <a:schemeClr val="bg2">
                    <a:lumMod val="25000"/>
                  </a:schemeClr>
                </a:solidFill>
                <a:latin typeface="+mj-lt"/>
              </a:rPr>
              <a:t>teams or complaints or follow up via personal </a:t>
            </a:r>
            <a:r>
              <a:rPr lang="en-GB" sz="2200" dirty="0">
                <a:solidFill>
                  <a:schemeClr val="bg2">
                    <a:lumMod val="25000"/>
                  </a:schemeClr>
                </a:solidFill>
                <a:latin typeface="+mj-lt"/>
              </a:rPr>
              <a:t>email address or telephone number. P</a:t>
            </a:r>
            <a:r>
              <a:rPr lang="en-GB" sz="2200" dirty="0" smtClean="0">
                <a:solidFill>
                  <a:schemeClr val="bg2">
                    <a:lumMod val="25000"/>
                  </a:schemeClr>
                </a:solidFill>
                <a:latin typeface="+mj-lt"/>
              </a:rPr>
              <a:t>ractical reasons from staff such as making patient experience work more manageable.</a:t>
            </a:r>
            <a:endParaRPr lang="en-GB" sz="2200" dirty="0">
              <a:solidFill>
                <a:schemeClr val="bg2">
                  <a:lumMod val="25000"/>
                </a:schemeClr>
              </a:solidFill>
              <a:latin typeface="+mj-lt"/>
            </a:endParaRPr>
          </a:p>
        </p:txBody>
      </p:sp>
    </p:spTree>
    <p:extLst>
      <p:ext uri="{BB962C8B-B14F-4D97-AF65-F5344CB8AC3E}">
        <p14:creationId xmlns:p14="http://schemas.microsoft.com/office/powerpoint/2010/main" val="247485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51545" y="2860286"/>
            <a:ext cx="6588168" cy="2582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2097881" y="764704"/>
            <a:ext cx="6984776" cy="430887"/>
          </a:xfrm>
          <a:prstGeom prst="rect">
            <a:avLst/>
          </a:prstGeom>
        </p:spPr>
        <p:txBody>
          <a:bodyPr wrap="square">
            <a:spAutoFit/>
          </a:bodyPr>
          <a:lstStyle/>
          <a:p>
            <a:r>
              <a:rPr lang="en-GB" sz="2200" dirty="0" smtClean="0">
                <a:solidFill>
                  <a:schemeClr val="bg2">
                    <a:lumMod val="50000"/>
                  </a:schemeClr>
                </a:solidFill>
                <a:latin typeface="+mj-lt"/>
              </a:rPr>
              <a:t>Transparent, conversational response (6.5%)</a:t>
            </a:r>
            <a:endParaRPr lang="en-GB" sz="1400" i="1" dirty="0">
              <a:latin typeface="+mj-lt"/>
            </a:endParaRPr>
          </a:p>
        </p:txBody>
      </p:sp>
      <p:pic>
        <p:nvPicPr>
          <p:cNvPr id="11270" name="Picture 6"/>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3528" y="2588517"/>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133233" y="1195591"/>
            <a:ext cx="6606480" cy="4247317"/>
          </a:xfrm>
          <a:prstGeom prst="rect">
            <a:avLst/>
          </a:prstGeom>
        </p:spPr>
        <p:txBody>
          <a:bodyPr wrap="square">
            <a:spAutoFit/>
          </a:bodyPr>
          <a:lstStyle/>
          <a:p>
            <a:r>
              <a:rPr lang="en-GB" i="1" dirty="0">
                <a:latin typeface="+mj-lt"/>
              </a:rPr>
              <a:t>“While I recognise the amazing work </a:t>
            </a:r>
            <a:r>
              <a:rPr lang="en-GB" i="1" dirty="0" smtClean="0">
                <a:latin typeface="+mj-lt"/>
              </a:rPr>
              <a:t>of </a:t>
            </a:r>
            <a:r>
              <a:rPr lang="en-GB" i="1" dirty="0">
                <a:latin typeface="+mj-lt"/>
              </a:rPr>
              <a:t>staff in the neonatal, it's disappointing when you arrive for a cuddle with your baby and find they smell like one of the nurses very overpowering perfume! Surely they should not be allowed to wear to such heavy perfumes round these little babies?.”</a:t>
            </a:r>
            <a:br>
              <a:rPr lang="en-GB" i="1" dirty="0">
                <a:latin typeface="+mj-lt"/>
              </a:rPr>
            </a:br>
            <a:r>
              <a:rPr lang="en-GB" i="1" dirty="0">
                <a:latin typeface="+mj-lt"/>
              </a:rPr>
              <a:t/>
            </a:r>
            <a:br>
              <a:rPr lang="en-GB" i="1" dirty="0">
                <a:latin typeface="+mj-lt"/>
              </a:rPr>
            </a:br>
            <a:r>
              <a:rPr lang="en-GB" i="1" dirty="0" smtClean="0">
                <a:latin typeface="+mj-lt"/>
              </a:rPr>
              <a:t>“</a:t>
            </a:r>
            <a:r>
              <a:rPr lang="en-GB" b="1" i="1" dirty="0">
                <a:latin typeface="+mj-lt"/>
              </a:rPr>
              <a:t>Dear X</a:t>
            </a:r>
            <a:r>
              <a:rPr lang="en-GB" b="1" i="1" dirty="0" smtClean="0">
                <a:latin typeface="+mj-lt"/>
              </a:rPr>
              <a:t>, </a:t>
            </a:r>
            <a:r>
              <a:rPr lang="en-GB" b="1" i="1" dirty="0">
                <a:latin typeface="+mj-lt"/>
              </a:rPr>
              <a:t>thank you so much for taking the time to bring this to my </a:t>
            </a:r>
            <a:r>
              <a:rPr lang="en-GB" b="1" i="1" dirty="0" smtClean="0">
                <a:latin typeface="+mj-lt"/>
              </a:rPr>
              <a:t>attention. Sensory </a:t>
            </a:r>
            <a:r>
              <a:rPr lang="en-GB" b="1" i="1" dirty="0">
                <a:latin typeface="+mj-lt"/>
              </a:rPr>
              <a:t>stimulation including smell are so important for our vulnerable babies and perfume is not an appropriate stimulant. I will discuss this with the clinical team and can reassure you that practice has changed from today - clinical staff will no longer wear any perfume to </a:t>
            </a:r>
            <a:r>
              <a:rPr lang="en-GB" b="1" i="1" dirty="0" smtClean="0">
                <a:latin typeface="+mj-lt"/>
              </a:rPr>
              <a:t>work. Without </a:t>
            </a:r>
            <a:r>
              <a:rPr lang="en-GB" b="1" i="1" dirty="0">
                <a:latin typeface="+mj-lt"/>
              </a:rPr>
              <a:t>feedback, nothing would progress or change within my service. Feedback is so vital, thank you for advocating as a parent for your baby</a:t>
            </a:r>
            <a:r>
              <a:rPr lang="en-GB" b="1" i="1" dirty="0" smtClean="0">
                <a:latin typeface="+mj-lt"/>
              </a:rPr>
              <a:t>.”</a:t>
            </a:r>
            <a:endParaRPr lang="en-GB" b="1" i="1" dirty="0">
              <a:latin typeface="+mj-lt"/>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5186" y="466254"/>
            <a:ext cx="38100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79512" y="4187849"/>
            <a:ext cx="2752923" cy="621736"/>
            <a:chOff x="144398" y="2394961"/>
            <a:chExt cx="2752923" cy="621736"/>
          </a:xfrm>
        </p:grpSpPr>
        <p:sp>
          <p:nvSpPr>
            <p:cNvPr id="14" name="TextBox 13"/>
            <p:cNvSpPr txBox="1"/>
            <p:nvPr/>
          </p:nvSpPr>
          <p:spPr>
            <a:xfrm>
              <a:off x="144398" y="2708920"/>
              <a:ext cx="2752923" cy="307777"/>
            </a:xfrm>
            <a:prstGeom prst="rect">
              <a:avLst/>
            </a:prstGeom>
            <a:noFill/>
          </p:spPr>
          <p:txBody>
            <a:bodyPr wrap="square" rtlCol="0">
              <a:spAutoFit/>
            </a:bodyPr>
            <a:lstStyle/>
            <a:p>
              <a:r>
                <a:rPr lang="en-GB" sz="1400" dirty="0" smtClean="0">
                  <a:latin typeface="+mj-lt"/>
                </a:rPr>
                <a:t>64.5%  19.4% 16.1%</a:t>
              </a:r>
              <a:endParaRPr lang="en-GB" sz="1400" dirty="0">
                <a:latin typeface="+mj-lt"/>
              </a:endParaRPr>
            </a:p>
          </p:txBody>
        </p:sp>
        <p:pic>
          <p:nvPicPr>
            <p:cNvPr id="15"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100000" l="0" r="100000">
                          <a14:foregroundMark x1="14513" y1="26119" x2="14513" y2="26119"/>
                          <a14:foregroundMark x1="49105" y1="25373" x2="49105" y2="25373"/>
                          <a14:foregroundMark x1="78728" y1="28358" x2="78728" y2="28358"/>
                          <a14:foregroundMark x1="74155" y1="11194" x2="74155" y2="11194"/>
                          <a14:foregroundMark x1="84294" y1="11194" x2="84294" y2="11194"/>
                          <a14:foregroundMark x1="52286" y1="8582" x2="52286" y2="8582"/>
                          <a14:foregroundMark x1="40755" y1="10821" x2="40755" y2="10821"/>
                          <a14:foregroundMark x1="18091" y1="12313" x2="18091" y2="12313"/>
                          <a14:foregroundMark x1="8946" y1="12313" x2="8946" y2="12313"/>
                          <a14:foregroundMark x1="5964" y1="70149" x2="5964" y2="70149"/>
                          <a14:foregroundMark x1="72763" y1="69403" x2="72763" y2="69403"/>
                        </a14:backgroundRemoval>
                      </a14:imgEffect>
                    </a14:imgLayer>
                  </a14:imgProps>
                </a:ext>
                <a:ext uri="{28A0092B-C50C-407E-A947-70E740481C1C}">
                  <a14:useLocalDpi xmlns:a14="http://schemas.microsoft.com/office/drawing/2010/main" val="0"/>
                </a:ext>
              </a:extLst>
            </a:blip>
            <a:srcRect b="62302"/>
            <a:stretch/>
          </p:blipFill>
          <p:spPr bwMode="auto">
            <a:xfrm>
              <a:off x="245351" y="2394961"/>
              <a:ext cx="1508512" cy="302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88335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97881" y="764704"/>
            <a:ext cx="6984776" cy="430887"/>
          </a:xfrm>
          <a:prstGeom prst="rect">
            <a:avLst/>
          </a:prstGeom>
        </p:spPr>
        <p:txBody>
          <a:bodyPr wrap="square">
            <a:spAutoFit/>
          </a:bodyPr>
          <a:lstStyle/>
          <a:p>
            <a:r>
              <a:rPr lang="en-GB" sz="2200" dirty="0" smtClean="0">
                <a:solidFill>
                  <a:schemeClr val="bg2">
                    <a:lumMod val="50000"/>
                  </a:schemeClr>
                </a:solidFill>
                <a:latin typeface="+mj-lt"/>
              </a:rPr>
              <a:t>Transparent, conversational response (6.5%)</a:t>
            </a:r>
            <a:endParaRPr lang="en-GB" sz="1400" i="1" dirty="0">
              <a:latin typeface="+mj-lt"/>
            </a:endParaRPr>
          </a:p>
        </p:txBody>
      </p:sp>
      <p:sp>
        <p:nvSpPr>
          <p:cNvPr id="2" name="Rectangle 1"/>
          <p:cNvSpPr/>
          <p:nvPr/>
        </p:nvSpPr>
        <p:spPr>
          <a:xfrm>
            <a:off x="7253310" y="6533992"/>
            <a:ext cx="1829347" cy="307777"/>
          </a:xfrm>
          <a:prstGeom prst="rect">
            <a:avLst/>
          </a:prstGeom>
        </p:spPr>
        <p:txBody>
          <a:bodyPr wrap="none">
            <a:spAutoFit/>
          </a:bodyPr>
          <a:lstStyle/>
          <a:p>
            <a:r>
              <a:rPr lang="en-GB" sz="1400" i="1" dirty="0" smtClean="0">
                <a:latin typeface="+mj-lt"/>
              </a:rPr>
              <a:t>(Baines </a:t>
            </a:r>
            <a:r>
              <a:rPr lang="en-GB" sz="1400" i="1" dirty="0">
                <a:latin typeface="+mj-lt"/>
              </a:rPr>
              <a:t>et al, </a:t>
            </a:r>
            <a:r>
              <a:rPr lang="en-GB" sz="1400" i="1" dirty="0" smtClean="0">
                <a:latin typeface="+mj-lt"/>
              </a:rPr>
              <a:t>2018)</a:t>
            </a:r>
            <a:endParaRPr lang="en-GB" sz="1400" i="1" dirty="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5186" y="466254"/>
            <a:ext cx="38100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50773" y="1368706"/>
            <a:ext cx="8744703" cy="3139321"/>
          </a:xfrm>
          <a:prstGeom prst="rect">
            <a:avLst/>
          </a:prstGeom>
        </p:spPr>
        <p:txBody>
          <a:bodyPr wrap="square">
            <a:spAutoFit/>
          </a:bodyPr>
          <a:lstStyle/>
          <a:p>
            <a:r>
              <a:rPr lang="en-GB" sz="2200" dirty="0">
                <a:solidFill>
                  <a:schemeClr val="bg2">
                    <a:lumMod val="25000"/>
                  </a:schemeClr>
                </a:solidFill>
                <a:latin typeface="+mj-lt"/>
              </a:rPr>
              <a:t>L</a:t>
            </a:r>
            <a:r>
              <a:rPr lang="en-GB" sz="2200" dirty="0" smtClean="0">
                <a:solidFill>
                  <a:schemeClr val="bg2">
                    <a:lumMod val="25000"/>
                  </a:schemeClr>
                </a:solidFill>
                <a:latin typeface="+mj-lt"/>
              </a:rPr>
              <a:t>east </a:t>
            </a:r>
            <a:r>
              <a:rPr lang="en-GB" sz="2200" dirty="0">
                <a:solidFill>
                  <a:schemeClr val="bg2">
                    <a:lumMod val="25000"/>
                  </a:schemeClr>
                </a:solidFill>
                <a:latin typeface="+mj-lt"/>
              </a:rPr>
              <a:t>common response </a:t>
            </a:r>
            <a:r>
              <a:rPr lang="en-GB" sz="2200" dirty="0" smtClean="0">
                <a:solidFill>
                  <a:schemeClr val="bg2">
                    <a:lumMod val="25000"/>
                  </a:schemeClr>
                </a:solidFill>
                <a:latin typeface="+mj-lt"/>
              </a:rPr>
              <a:t>type yet most desired by patients. Staff outwardly </a:t>
            </a:r>
            <a:r>
              <a:rPr lang="en-GB" sz="2200" dirty="0">
                <a:solidFill>
                  <a:schemeClr val="bg2">
                    <a:lumMod val="25000"/>
                  </a:schemeClr>
                </a:solidFill>
                <a:latin typeface="+mj-lt"/>
              </a:rPr>
              <a:t>engaged with patients and embraced the open and transparent nature of online communication. Responses appeared compassionate, recognised the value of patient feedback and delineated a clear plan around how the feedback would have </a:t>
            </a:r>
            <a:r>
              <a:rPr lang="en-GB" sz="2200" dirty="0" smtClean="0">
                <a:solidFill>
                  <a:schemeClr val="bg2">
                    <a:lumMod val="25000"/>
                  </a:schemeClr>
                </a:solidFill>
                <a:latin typeface="+mj-lt"/>
              </a:rPr>
              <a:t>an </a:t>
            </a:r>
            <a:r>
              <a:rPr lang="en-GB" sz="2200" dirty="0">
                <a:solidFill>
                  <a:schemeClr val="bg2">
                    <a:lumMod val="25000"/>
                  </a:schemeClr>
                </a:solidFill>
                <a:latin typeface="+mj-lt"/>
              </a:rPr>
              <a:t>impact on how care would be delivered </a:t>
            </a:r>
            <a:r>
              <a:rPr lang="en-GB" sz="2200" dirty="0" smtClean="0">
                <a:solidFill>
                  <a:schemeClr val="bg2">
                    <a:lumMod val="25000"/>
                  </a:schemeClr>
                </a:solidFill>
                <a:latin typeface="+mj-lt"/>
              </a:rPr>
              <a:t>subsequently including </a:t>
            </a:r>
            <a:r>
              <a:rPr lang="en-GB" sz="2200" dirty="0">
                <a:solidFill>
                  <a:schemeClr val="bg2">
                    <a:lumMod val="25000"/>
                  </a:schemeClr>
                </a:solidFill>
                <a:latin typeface="+mj-lt"/>
              </a:rPr>
              <a:t>barriers and facilitators to implementing </a:t>
            </a:r>
            <a:r>
              <a:rPr lang="en-GB" sz="2200" dirty="0" smtClean="0">
                <a:solidFill>
                  <a:schemeClr val="bg2">
                    <a:lumMod val="25000"/>
                  </a:schemeClr>
                </a:solidFill>
                <a:latin typeface="+mj-lt"/>
              </a:rPr>
              <a:t>change. Mainly prompted by negative stories - is negative feedback more likely to drive change?</a:t>
            </a:r>
            <a:endParaRPr lang="en-GB" sz="2200" dirty="0">
              <a:solidFill>
                <a:schemeClr val="bg2">
                  <a:lumMod val="25000"/>
                </a:schemeClr>
              </a:solidFill>
              <a:latin typeface="+mj-lt"/>
            </a:endParaRPr>
          </a:p>
        </p:txBody>
      </p:sp>
    </p:spTree>
    <p:extLst>
      <p:ext uri="{BB962C8B-B14F-4D97-AF65-F5344CB8AC3E}">
        <p14:creationId xmlns:p14="http://schemas.microsoft.com/office/powerpoint/2010/main" val="4291240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340768"/>
            <a:ext cx="7416824" cy="1883072"/>
          </a:xfrm>
        </p:spPr>
        <p:txBody>
          <a:bodyPr>
            <a:noAutofit/>
          </a:bodyPr>
          <a:lstStyle/>
          <a:p>
            <a:pPr algn="ctr"/>
            <a:r>
              <a:rPr lang="en-GB" sz="2800" dirty="0"/>
              <a:t>Exploring the use of online patient feedback in practice using ethnographic methods</a:t>
            </a:r>
          </a:p>
        </p:txBody>
      </p:sp>
      <p:sp>
        <p:nvSpPr>
          <p:cNvPr id="5" name="Subtitle 2"/>
          <p:cNvSpPr txBox="1">
            <a:spLocks/>
          </p:cNvSpPr>
          <p:nvPr/>
        </p:nvSpPr>
        <p:spPr>
          <a:xfrm>
            <a:off x="339080" y="4064868"/>
            <a:ext cx="4953000" cy="1752600"/>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buClr>
                <a:srgbClr val="7F8FA9"/>
              </a:buClr>
            </a:pPr>
            <a:endParaRPr lang="en-GB" sz="1800" dirty="0">
              <a:solidFill>
                <a:srgbClr val="242852"/>
              </a:solidFill>
              <a:latin typeface="Trebuchet MS"/>
              <a:cs typeface="Arial" pitchFamily="34" charset="0"/>
            </a:endParaRPr>
          </a:p>
        </p:txBody>
      </p:sp>
    </p:spTree>
    <p:extLst>
      <p:ext uri="{BB962C8B-B14F-4D97-AF65-F5344CB8AC3E}">
        <p14:creationId xmlns:p14="http://schemas.microsoft.com/office/powerpoint/2010/main" val="3076282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590043" y="4040847"/>
            <a:ext cx="7732604" cy="1548393"/>
            <a:chOff x="871844" y="1808599"/>
            <a:chExt cx="7307840" cy="1548393"/>
          </a:xfrm>
        </p:grpSpPr>
        <p:grpSp>
          <p:nvGrpSpPr>
            <p:cNvPr id="18" name="Group 17"/>
            <p:cNvGrpSpPr/>
            <p:nvPr/>
          </p:nvGrpSpPr>
          <p:grpSpPr>
            <a:xfrm>
              <a:off x="871844" y="1808599"/>
              <a:ext cx="7307840" cy="646334"/>
              <a:chOff x="539552" y="1772812"/>
              <a:chExt cx="7307840" cy="646334"/>
            </a:xfrm>
          </p:grpSpPr>
          <p:sp>
            <p:nvSpPr>
              <p:cNvPr id="6" name="TextBox 5"/>
              <p:cNvSpPr txBox="1"/>
              <p:nvPr/>
            </p:nvSpPr>
            <p:spPr>
              <a:xfrm>
                <a:off x="539552" y="1772815"/>
                <a:ext cx="1462529" cy="646331"/>
              </a:xfrm>
              <a:prstGeom prst="rect">
                <a:avLst/>
              </a:prstGeom>
              <a:solidFill>
                <a:schemeClr val="accent1"/>
              </a:solidFill>
            </p:spPr>
            <p:txBody>
              <a:bodyPr wrap="square" rtlCol="0">
                <a:spAutoFit/>
              </a:bodyPr>
              <a:lstStyle/>
              <a:p>
                <a:pPr algn="ctr"/>
                <a:r>
                  <a:rPr lang="en-GB" dirty="0" smtClean="0">
                    <a:solidFill>
                      <a:schemeClr val="bg1"/>
                    </a:solidFill>
                    <a:latin typeface="+mj-lt"/>
                  </a:rPr>
                  <a:t>Observation field notes</a:t>
                </a:r>
                <a:endParaRPr lang="en-GB" dirty="0">
                  <a:solidFill>
                    <a:schemeClr val="bg1"/>
                  </a:solidFill>
                  <a:latin typeface="+mj-lt"/>
                </a:endParaRPr>
              </a:p>
            </p:txBody>
          </p:sp>
          <p:sp>
            <p:nvSpPr>
              <p:cNvPr id="14" name="TextBox 13"/>
              <p:cNvSpPr txBox="1"/>
              <p:nvPr/>
            </p:nvSpPr>
            <p:spPr>
              <a:xfrm>
                <a:off x="3459805" y="1772815"/>
                <a:ext cx="1462529" cy="646331"/>
              </a:xfrm>
              <a:prstGeom prst="rect">
                <a:avLst/>
              </a:prstGeom>
              <a:solidFill>
                <a:schemeClr val="bg2">
                  <a:lumMod val="50000"/>
                </a:schemeClr>
              </a:solidFill>
            </p:spPr>
            <p:txBody>
              <a:bodyPr wrap="square" rtlCol="0">
                <a:spAutoFit/>
              </a:bodyPr>
              <a:lstStyle/>
              <a:p>
                <a:pPr algn="ctr"/>
                <a:r>
                  <a:rPr lang="en-GB" dirty="0" smtClean="0">
                    <a:solidFill>
                      <a:schemeClr val="bg1"/>
                    </a:solidFill>
                    <a:latin typeface="+mj-lt"/>
                  </a:rPr>
                  <a:t>Interview transcripts</a:t>
                </a:r>
                <a:endParaRPr lang="en-GB" dirty="0">
                  <a:solidFill>
                    <a:schemeClr val="bg1"/>
                  </a:solidFill>
                  <a:latin typeface="+mj-lt"/>
                </a:endParaRPr>
              </a:p>
            </p:txBody>
          </p:sp>
          <p:sp>
            <p:nvSpPr>
              <p:cNvPr id="15" name="TextBox 14"/>
              <p:cNvSpPr txBox="1"/>
              <p:nvPr/>
            </p:nvSpPr>
            <p:spPr>
              <a:xfrm>
                <a:off x="1997276" y="1772814"/>
                <a:ext cx="1462529" cy="646331"/>
              </a:xfrm>
              <a:prstGeom prst="rect">
                <a:avLst/>
              </a:prstGeom>
              <a:solidFill>
                <a:schemeClr val="accent5">
                  <a:lumMod val="75000"/>
                </a:schemeClr>
              </a:solidFill>
            </p:spPr>
            <p:txBody>
              <a:bodyPr wrap="square" rtlCol="0">
                <a:spAutoFit/>
              </a:bodyPr>
              <a:lstStyle/>
              <a:p>
                <a:pPr algn="ctr"/>
                <a:r>
                  <a:rPr lang="en-GB" dirty="0" smtClean="0">
                    <a:solidFill>
                      <a:schemeClr val="bg1"/>
                    </a:solidFill>
                    <a:latin typeface="+mj-lt"/>
                  </a:rPr>
                  <a:t>Document analysis</a:t>
                </a:r>
                <a:endParaRPr lang="en-GB" dirty="0">
                  <a:solidFill>
                    <a:schemeClr val="bg1"/>
                  </a:solidFill>
                  <a:latin typeface="+mj-lt"/>
                </a:endParaRPr>
              </a:p>
            </p:txBody>
          </p:sp>
          <p:sp>
            <p:nvSpPr>
              <p:cNvPr id="16" name="TextBox 15"/>
              <p:cNvSpPr txBox="1"/>
              <p:nvPr/>
            </p:nvSpPr>
            <p:spPr>
              <a:xfrm>
                <a:off x="4922334" y="1772813"/>
                <a:ext cx="1462529" cy="646331"/>
              </a:xfrm>
              <a:prstGeom prst="rect">
                <a:avLst/>
              </a:prstGeom>
              <a:solidFill>
                <a:schemeClr val="bg2">
                  <a:lumMod val="75000"/>
                </a:schemeClr>
              </a:solidFill>
            </p:spPr>
            <p:txBody>
              <a:bodyPr wrap="square" rtlCol="0">
                <a:spAutoFit/>
              </a:bodyPr>
              <a:lstStyle/>
              <a:p>
                <a:pPr algn="ctr"/>
                <a:r>
                  <a:rPr lang="en-GB" dirty="0" smtClean="0">
                    <a:solidFill>
                      <a:schemeClr val="bg1"/>
                    </a:solidFill>
                    <a:latin typeface="+mj-lt"/>
                  </a:rPr>
                  <a:t>Staff diary notes</a:t>
                </a:r>
                <a:endParaRPr lang="en-GB" dirty="0">
                  <a:solidFill>
                    <a:schemeClr val="bg1"/>
                  </a:solidFill>
                  <a:latin typeface="+mj-lt"/>
                </a:endParaRPr>
              </a:p>
            </p:txBody>
          </p:sp>
          <p:sp>
            <p:nvSpPr>
              <p:cNvPr id="17" name="TextBox 16"/>
              <p:cNvSpPr txBox="1"/>
              <p:nvPr/>
            </p:nvSpPr>
            <p:spPr>
              <a:xfrm>
                <a:off x="6384863" y="1772812"/>
                <a:ext cx="1462529" cy="646331"/>
              </a:xfrm>
              <a:prstGeom prst="rect">
                <a:avLst/>
              </a:prstGeom>
              <a:solidFill>
                <a:schemeClr val="tx2">
                  <a:lumMod val="60000"/>
                  <a:lumOff val="40000"/>
                </a:schemeClr>
              </a:solidFill>
            </p:spPr>
            <p:txBody>
              <a:bodyPr wrap="square" rtlCol="0">
                <a:spAutoFit/>
              </a:bodyPr>
              <a:lstStyle/>
              <a:p>
                <a:pPr algn="ctr"/>
                <a:r>
                  <a:rPr lang="en-GB" dirty="0" smtClean="0">
                    <a:solidFill>
                      <a:schemeClr val="bg1"/>
                    </a:solidFill>
                    <a:latin typeface="+mj-lt"/>
                  </a:rPr>
                  <a:t>Photographs</a:t>
                </a:r>
                <a:br>
                  <a:rPr lang="en-GB" dirty="0" smtClean="0">
                    <a:solidFill>
                      <a:schemeClr val="bg1"/>
                    </a:solidFill>
                    <a:latin typeface="+mj-lt"/>
                  </a:rPr>
                </a:br>
                <a:endParaRPr lang="en-GB" dirty="0">
                  <a:solidFill>
                    <a:schemeClr val="bg1"/>
                  </a:solidFill>
                  <a:latin typeface="+mj-lt"/>
                </a:endParaRPr>
              </a:p>
            </p:txBody>
          </p:sp>
        </p:grpSp>
        <p:sp>
          <p:nvSpPr>
            <p:cNvPr id="19" name="TextBox 18"/>
            <p:cNvSpPr txBox="1"/>
            <p:nvPr/>
          </p:nvSpPr>
          <p:spPr>
            <a:xfrm>
              <a:off x="3792097" y="2710661"/>
              <a:ext cx="1462529" cy="646331"/>
            </a:xfrm>
            <a:prstGeom prst="rect">
              <a:avLst/>
            </a:prstGeom>
            <a:solidFill>
              <a:schemeClr val="tx2">
                <a:lumMod val="50000"/>
              </a:schemeClr>
            </a:solidFill>
          </p:spPr>
          <p:txBody>
            <a:bodyPr wrap="square" rtlCol="0">
              <a:spAutoFit/>
            </a:bodyPr>
            <a:lstStyle/>
            <a:p>
              <a:pPr algn="ctr"/>
              <a:r>
                <a:rPr lang="en-GB" dirty="0" smtClean="0">
                  <a:solidFill>
                    <a:schemeClr val="bg1"/>
                  </a:solidFill>
                  <a:latin typeface="+mj-lt"/>
                </a:rPr>
                <a:t>Site case study</a:t>
              </a:r>
              <a:endParaRPr lang="en-GB" dirty="0">
                <a:solidFill>
                  <a:schemeClr val="bg1"/>
                </a:solidFill>
                <a:latin typeface="+mj-lt"/>
              </a:endParaRPr>
            </a:p>
          </p:txBody>
        </p:sp>
        <p:cxnSp>
          <p:nvCxnSpPr>
            <p:cNvPr id="21" name="Straight Arrow Connector 20"/>
            <p:cNvCxnSpPr>
              <a:stCxn id="14" idx="2"/>
              <a:endCxn id="19" idx="0"/>
            </p:cNvCxnSpPr>
            <p:nvPr/>
          </p:nvCxnSpPr>
          <p:spPr>
            <a:xfrm>
              <a:off x="4523362" y="2454933"/>
              <a:ext cx="0" cy="255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3352338" y="6453336"/>
            <a:ext cx="5631670" cy="307777"/>
          </a:xfrm>
          <a:prstGeom prst="rect">
            <a:avLst/>
          </a:prstGeom>
        </p:spPr>
        <p:txBody>
          <a:bodyPr wrap="none">
            <a:spAutoFit/>
          </a:bodyPr>
          <a:lstStyle/>
          <a:p>
            <a:r>
              <a:rPr lang="en-GB" sz="1400" i="1" dirty="0" smtClean="0"/>
              <a:t>(Braun </a:t>
            </a:r>
            <a:r>
              <a:rPr lang="en-GB" sz="1400" i="1" dirty="0"/>
              <a:t>and Clarke, </a:t>
            </a:r>
            <a:r>
              <a:rPr lang="en-GB" sz="1400" i="1" dirty="0" smtClean="0"/>
              <a:t>2006; Sheard et al, 2017b, Louch et al, In Press)</a:t>
            </a:r>
            <a:endParaRPr lang="en-GB" sz="1400" i="1" dirty="0"/>
          </a:p>
        </p:txBody>
      </p:sp>
      <p:grpSp>
        <p:nvGrpSpPr>
          <p:cNvPr id="11" name="Group 10"/>
          <p:cNvGrpSpPr/>
          <p:nvPr/>
        </p:nvGrpSpPr>
        <p:grpSpPr>
          <a:xfrm>
            <a:off x="385304" y="1847856"/>
            <a:ext cx="8465552" cy="2013192"/>
            <a:chOff x="330664" y="1588177"/>
            <a:chExt cx="8465552" cy="2013192"/>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5" t="9998" r="52712" b="9958"/>
            <a:stretch/>
          </p:blipFill>
          <p:spPr bwMode="auto">
            <a:xfrm>
              <a:off x="385305" y="1643883"/>
              <a:ext cx="1103976" cy="993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287" t="53879" r="25703" b="7092"/>
            <a:stretch/>
          </p:blipFill>
          <p:spPr bwMode="auto">
            <a:xfrm>
              <a:off x="7308304" y="1608852"/>
              <a:ext cx="1212214" cy="102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6069" t="54814" r="1333" b="2666"/>
            <a:stretch/>
          </p:blipFill>
          <p:spPr bwMode="auto">
            <a:xfrm>
              <a:off x="3779912" y="1628799"/>
              <a:ext cx="1162869" cy="109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571" t="4625" r="25861" b="55333"/>
            <a:stretch/>
          </p:blipFill>
          <p:spPr bwMode="auto">
            <a:xfrm>
              <a:off x="5652120" y="1628800"/>
              <a:ext cx="1186035" cy="105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4366" t="3839" r="1333" b="55960"/>
            <a:stretch/>
          </p:blipFill>
          <p:spPr bwMode="auto">
            <a:xfrm>
              <a:off x="1907705" y="1588177"/>
              <a:ext cx="1267848" cy="104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0664" y="2636912"/>
              <a:ext cx="1217000" cy="646331"/>
            </a:xfrm>
            <a:prstGeom prst="rect">
              <a:avLst/>
            </a:prstGeom>
          </p:spPr>
          <p:txBody>
            <a:bodyPr wrap="none">
              <a:spAutoFit/>
            </a:bodyPr>
            <a:lstStyle/>
            <a:p>
              <a:pPr algn="ctr"/>
              <a:r>
                <a:rPr lang="en-GB" dirty="0" smtClean="0">
                  <a:solidFill>
                    <a:schemeClr val="bg2">
                      <a:lumMod val="50000"/>
                    </a:schemeClr>
                  </a:solidFill>
                  <a:latin typeface="+mj-lt"/>
                </a:rPr>
                <a:t>Non</a:t>
              </a:r>
              <a:br>
                <a:rPr lang="en-GB" dirty="0" smtClean="0">
                  <a:solidFill>
                    <a:schemeClr val="bg2">
                      <a:lumMod val="50000"/>
                    </a:schemeClr>
                  </a:solidFill>
                  <a:latin typeface="+mj-lt"/>
                </a:rPr>
              </a:br>
              <a:r>
                <a:rPr lang="en-GB" dirty="0" smtClean="0">
                  <a:solidFill>
                    <a:schemeClr val="bg2">
                      <a:lumMod val="50000"/>
                    </a:schemeClr>
                  </a:solidFill>
                  <a:latin typeface="+mj-lt"/>
                </a:rPr>
                <a:t>responder</a:t>
              </a:r>
              <a:endParaRPr lang="en-GB" sz="1100" i="1" dirty="0">
                <a:latin typeface="+mj-lt"/>
              </a:endParaRPr>
            </a:p>
          </p:txBody>
        </p:sp>
        <p:sp>
          <p:nvSpPr>
            <p:cNvPr id="27" name="Rectangle 26"/>
            <p:cNvSpPr/>
            <p:nvPr/>
          </p:nvSpPr>
          <p:spPr>
            <a:xfrm>
              <a:off x="1986848" y="2636912"/>
              <a:ext cx="1217000" cy="646331"/>
            </a:xfrm>
            <a:prstGeom prst="rect">
              <a:avLst/>
            </a:prstGeom>
          </p:spPr>
          <p:txBody>
            <a:bodyPr wrap="none">
              <a:spAutoFit/>
            </a:bodyPr>
            <a:lstStyle/>
            <a:p>
              <a:pPr algn="ctr"/>
              <a:r>
                <a:rPr lang="en-GB" dirty="0" smtClean="0">
                  <a:solidFill>
                    <a:schemeClr val="bg2">
                      <a:lumMod val="50000"/>
                    </a:schemeClr>
                  </a:solidFill>
                  <a:latin typeface="+mj-lt"/>
                </a:rPr>
                <a:t>Generic</a:t>
              </a:r>
              <a:br>
                <a:rPr lang="en-GB" dirty="0" smtClean="0">
                  <a:solidFill>
                    <a:schemeClr val="bg2">
                      <a:lumMod val="50000"/>
                    </a:schemeClr>
                  </a:solidFill>
                  <a:latin typeface="+mj-lt"/>
                </a:rPr>
              </a:br>
              <a:r>
                <a:rPr lang="en-GB" dirty="0" smtClean="0">
                  <a:solidFill>
                    <a:schemeClr val="bg2">
                      <a:lumMod val="50000"/>
                    </a:schemeClr>
                  </a:solidFill>
                  <a:latin typeface="+mj-lt"/>
                </a:rPr>
                <a:t>responder</a:t>
              </a:r>
              <a:endParaRPr lang="en-GB" sz="1100" i="1" dirty="0">
                <a:latin typeface="+mj-lt"/>
              </a:endParaRPr>
            </a:p>
          </p:txBody>
        </p:sp>
        <p:sp>
          <p:nvSpPr>
            <p:cNvPr id="28" name="Rectangle 27"/>
            <p:cNvSpPr/>
            <p:nvPr/>
          </p:nvSpPr>
          <p:spPr>
            <a:xfrm>
              <a:off x="3655347" y="2708920"/>
              <a:ext cx="1492717" cy="646331"/>
            </a:xfrm>
            <a:prstGeom prst="rect">
              <a:avLst/>
            </a:prstGeom>
          </p:spPr>
          <p:txBody>
            <a:bodyPr wrap="none">
              <a:spAutoFit/>
            </a:bodyPr>
            <a:lstStyle/>
            <a:p>
              <a:pPr algn="ctr"/>
              <a:r>
                <a:rPr lang="en-GB" dirty="0" smtClean="0">
                  <a:solidFill>
                    <a:schemeClr val="bg2">
                      <a:lumMod val="50000"/>
                    </a:schemeClr>
                  </a:solidFill>
                  <a:latin typeface="+mj-lt"/>
                </a:rPr>
                <a:t>Appreciative</a:t>
              </a:r>
              <a:br>
                <a:rPr lang="en-GB" dirty="0" smtClean="0">
                  <a:solidFill>
                    <a:schemeClr val="bg2">
                      <a:lumMod val="50000"/>
                    </a:schemeClr>
                  </a:solidFill>
                  <a:latin typeface="+mj-lt"/>
                </a:rPr>
              </a:br>
              <a:r>
                <a:rPr lang="en-GB" dirty="0" smtClean="0">
                  <a:solidFill>
                    <a:schemeClr val="bg2">
                      <a:lumMod val="50000"/>
                    </a:schemeClr>
                  </a:solidFill>
                  <a:latin typeface="+mj-lt"/>
                </a:rPr>
                <a:t>responder</a:t>
              </a:r>
              <a:endParaRPr lang="en-GB" sz="1100" i="1" dirty="0">
                <a:latin typeface="+mj-lt"/>
              </a:endParaRPr>
            </a:p>
          </p:txBody>
        </p:sp>
        <p:sp>
          <p:nvSpPr>
            <p:cNvPr id="29" name="Rectangle 28"/>
            <p:cNvSpPr/>
            <p:nvPr/>
          </p:nvSpPr>
          <p:spPr>
            <a:xfrm>
              <a:off x="5621154" y="2703053"/>
              <a:ext cx="1217001" cy="646331"/>
            </a:xfrm>
            <a:prstGeom prst="rect">
              <a:avLst/>
            </a:prstGeom>
          </p:spPr>
          <p:txBody>
            <a:bodyPr wrap="none">
              <a:spAutoFit/>
            </a:bodyPr>
            <a:lstStyle/>
            <a:p>
              <a:pPr algn="ctr"/>
              <a:r>
                <a:rPr lang="en-GB" dirty="0" smtClean="0">
                  <a:solidFill>
                    <a:schemeClr val="bg2">
                      <a:lumMod val="50000"/>
                    </a:schemeClr>
                  </a:solidFill>
                  <a:latin typeface="+mj-lt"/>
                </a:rPr>
                <a:t>Offline</a:t>
              </a:r>
              <a:br>
                <a:rPr lang="en-GB" dirty="0" smtClean="0">
                  <a:solidFill>
                    <a:schemeClr val="bg2">
                      <a:lumMod val="50000"/>
                    </a:schemeClr>
                  </a:solidFill>
                  <a:latin typeface="+mj-lt"/>
                </a:rPr>
              </a:br>
              <a:r>
                <a:rPr lang="en-GB" dirty="0" smtClean="0">
                  <a:solidFill>
                    <a:schemeClr val="bg2">
                      <a:lumMod val="50000"/>
                    </a:schemeClr>
                  </a:solidFill>
                  <a:latin typeface="+mj-lt"/>
                </a:rPr>
                <a:t>responder</a:t>
              </a:r>
              <a:endParaRPr lang="en-GB" sz="1100" i="1" dirty="0">
                <a:latin typeface="+mj-lt"/>
              </a:endParaRPr>
            </a:p>
          </p:txBody>
        </p:sp>
        <p:sp>
          <p:nvSpPr>
            <p:cNvPr id="30" name="Rectangle 29"/>
            <p:cNvSpPr/>
            <p:nvPr/>
          </p:nvSpPr>
          <p:spPr>
            <a:xfrm>
              <a:off x="7037401" y="2678039"/>
              <a:ext cx="1758815" cy="923330"/>
            </a:xfrm>
            <a:prstGeom prst="rect">
              <a:avLst/>
            </a:prstGeom>
          </p:spPr>
          <p:txBody>
            <a:bodyPr wrap="none">
              <a:spAutoFit/>
            </a:bodyPr>
            <a:lstStyle/>
            <a:p>
              <a:pPr algn="ctr"/>
              <a:r>
                <a:rPr lang="en-GB" dirty="0" smtClean="0">
                  <a:solidFill>
                    <a:schemeClr val="bg2">
                      <a:lumMod val="50000"/>
                    </a:schemeClr>
                  </a:solidFill>
                  <a:latin typeface="+mj-lt"/>
                </a:rPr>
                <a:t>Transparent, </a:t>
              </a:r>
              <a:br>
                <a:rPr lang="en-GB" dirty="0" smtClean="0">
                  <a:solidFill>
                    <a:schemeClr val="bg2">
                      <a:lumMod val="50000"/>
                    </a:schemeClr>
                  </a:solidFill>
                  <a:latin typeface="+mj-lt"/>
                </a:rPr>
              </a:br>
              <a:r>
                <a:rPr lang="en-GB" dirty="0" smtClean="0">
                  <a:solidFill>
                    <a:schemeClr val="bg2">
                      <a:lumMod val="50000"/>
                    </a:schemeClr>
                  </a:solidFill>
                  <a:latin typeface="+mj-lt"/>
                </a:rPr>
                <a:t>conversational</a:t>
              </a:r>
              <a:r>
                <a:rPr lang="en-GB" dirty="0">
                  <a:solidFill>
                    <a:schemeClr val="bg2">
                      <a:lumMod val="50000"/>
                    </a:schemeClr>
                  </a:solidFill>
                  <a:latin typeface="+mj-lt"/>
                </a:rPr>
                <a:t> </a:t>
              </a:r>
              <a:r>
                <a:rPr lang="en-GB" dirty="0" smtClean="0">
                  <a:solidFill>
                    <a:schemeClr val="bg2">
                      <a:lumMod val="50000"/>
                    </a:schemeClr>
                  </a:solidFill>
                  <a:latin typeface="+mj-lt"/>
                </a:rPr>
                <a:t/>
              </a:r>
              <a:br>
                <a:rPr lang="en-GB" dirty="0" smtClean="0">
                  <a:solidFill>
                    <a:schemeClr val="bg2">
                      <a:lumMod val="50000"/>
                    </a:schemeClr>
                  </a:solidFill>
                  <a:latin typeface="+mj-lt"/>
                </a:rPr>
              </a:br>
              <a:r>
                <a:rPr lang="en-GB" dirty="0" smtClean="0">
                  <a:solidFill>
                    <a:schemeClr val="bg2">
                      <a:lumMod val="50000"/>
                    </a:schemeClr>
                  </a:solidFill>
                  <a:latin typeface="+mj-lt"/>
                </a:rPr>
                <a:t>responder</a:t>
              </a:r>
              <a:endParaRPr lang="en-GB" sz="1100" i="1" dirty="0">
                <a:latin typeface="+mj-lt"/>
              </a:endParaRPr>
            </a:p>
          </p:txBody>
        </p:sp>
      </p:grpSp>
    </p:spTree>
    <p:extLst>
      <p:ext uri="{BB962C8B-B14F-4D97-AF65-F5344CB8AC3E}">
        <p14:creationId xmlns:p14="http://schemas.microsoft.com/office/powerpoint/2010/main" val="1795346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4664"/>
            <a:ext cx="9144000" cy="6694140"/>
          </a:xfrm>
          <a:prstGeom prst="rect">
            <a:avLst/>
          </a:prstGeom>
        </p:spPr>
        <p:txBody>
          <a:bodyPr wrap="square">
            <a:spAutoFit/>
          </a:bodyPr>
          <a:lstStyle/>
          <a:p>
            <a:r>
              <a:rPr lang="en-GB" sz="2400" dirty="0" smtClean="0">
                <a:latin typeface="+mj-lt"/>
              </a:rPr>
              <a:t>References</a:t>
            </a:r>
            <a:br>
              <a:rPr lang="en-GB" sz="2400" dirty="0" smtClean="0">
                <a:latin typeface="+mj-lt"/>
              </a:rPr>
            </a:br>
            <a:r>
              <a:rPr lang="en-GB" sz="900" dirty="0" smtClean="0">
                <a:latin typeface="+mj-lt"/>
              </a:rPr>
              <a:t>Adams</a:t>
            </a:r>
            <a:r>
              <a:rPr lang="en-GB" sz="900" dirty="0">
                <a:latin typeface="+mj-lt"/>
              </a:rPr>
              <a:t>, M., Maben, J., Robert, G. (2017). ‘It’s sometimes hard to tell what patients are playing at’: How healthcare professionals make sense of why patients and families complain about care. Health, 1363459317724853.</a:t>
            </a:r>
            <a:br>
              <a:rPr lang="en-GB" sz="900" dirty="0">
                <a:latin typeface="+mj-lt"/>
              </a:rPr>
            </a:br>
            <a:r>
              <a:rPr lang="en-GB" sz="900" dirty="0" smtClean="0">
                <a:latin typeface="+mj-lt"/>
              </a:rPr>
              <a:t>Allen</a:t>
            </a:r>
            <a:r>
              <a:rPr lang="en-GB" sz="900" dirty="0">
                <a:latin typeface="+mj-lt"/>
              </a:rPr>
              <a:t>, D., Braithwaite, J., Sandall, J., Waring, J. (2016). Towards a sociology of healthcare safety and quality. Sociology of health &amp; illness, 38(2), 181-197.</a:t>
            </a:r>
          </a:p>
          <a:p>
            <a:r>
              <a:rPr lang="en-GB" sz="900" dirty="0" smtClean="0">
                <a:latin typeface="+mj-lt"/>
              </a:rPr>
              <a:t>Baines</a:t>
            </a:r>
            <a:r>
              <a:rPr lang="en-GB" sz="900" dirty="0">
                <a:latin typeface="+mj-lt"/>
              </a:rPr>
              <a:t>, R., Donovan, J., Regan de Bere, S., Archer, J., Jones, R. (2018). Responding effectively to adult mental health patient feedback in an online environment: A coproduced framework. Health Expectations.</a:t>
            </a:r>
            <a:br>
              <a:rPr lang="en-GB" sz="900" dirty="0">
                <a:latin typeface="+mj-lt"/>
              </a:rPr>
            </a:br>
            <a:r>
              <a:rPr lang="en-GB" sz="900" dirty="0" smtClean="0">
                <a:latin typeface="+mj-lt"/>
              </a:rPr>
              <a:t>Braun</a:t>
            </a:r>
            <a:r>
              <a:rPr lang="en-GB" sz="900" dirty="0">
                <a:latin typeface="+mj-lt"/>
              </a:rPr>
              <a:t>, V., Clarke, V. (2006). Using thematic analysis in psychology. Qualitative research in psychology, 3(2), 77-101.</a:t>
            </a:r>
            <a:br>
              <a:rPr lang="en-GB" sz="900" dirty="0">
                <a:latin typeface="+mj-lt"/>
              </a:rPr>
            </a:br>
            <a:r>
              <a:rPr lang="en-GB" sz="900" dirty="0" smtClean="0">
                <a:latin typeface="+mj-lt"/>
              </a:rPr>
              <a:t>Cheranghi-Sohi</a:t>
            </a:r>
            <a:r>
              <a:rPr lang="en-GB" sz="900" dirty="0">
                <a:latin typeface="+mj-lt"/>
              </a:rPr>
              <a:t>, S., Bower, P. (2008) Can the feedback of patient assessments, brief training, or their combination, improve the interpersonal skills of primary care physicians? A systematic review. BMC Health Service Research, 179.</a:t>
            </a:r>
          </a:p>
          <a:p>
            <a:r>
              <a:rPr lang="en-GB" sz="900" dirty="0">
                <a:latin typeface="+mj-lt"/>
              </a:rPr>
              <a:t>Coulter, A., Locock, L., Ziebland, S., Galabrese, J. (2014) Collecting data on patient experience in not enough: they must be used to improve care. BMJ: British Medical Journal, 348, 2225.</a:t>
            </a:r>
          </a:p>
          <a:p>
            <a:r>
              <a:rPr lang="en-GB" sz="900" dirty="0">
                <a:latin typeface="+mj-lt"/>
              </a:rPr>
              <a:t>Coulter, A. (2012) Leadership for patient engagement. Kings Fund.</a:t>
            </a:r>
            <a:br>
              <a:rPr lang="en-GB" sz="900" dirty="0">
                <a:latin typeface="+mj-lt"/>
              </a:rPr>
            </a:br>
            <a:r>
              <a:rPr lang="en-GB" sz="900" dirty="0" smtClean="0">
                <a:latin typeface="+mj-lt"/>
              </a:rPr>
              <a:t>Dudhwala</a:t>
            </a:r>
            <a:r>
              <a:rPr lang="en-GB" sz="900" dirty="0">
                <a:latin typeface="+mj-lt"/>
              </a:rPr>
              <a:t>, F. (2018) Symposium: Improving NHS Quality Using Internet Ratings and Experiences, Wolfson College, 06.06.2018, The 5W1H (Who, What, Where, When, Why &amp; How) of Online Patient Feedback in NHS Trusts: Findings from an Ethnographic Engagement with 4 NHS Trusts in England’.</a:t>
            </a:r>
          </a:p>
          <a:p>
            <a:r>
              <a:rPr lang="en-GB" sz="900" dirty="0">
                <a:latin typeface="+mj-lt"/>
              </a:rPr>
              <a:t>England, N. H. S. (2014). Five year forward view.</a:t>
            </a:r>
            <a:br>
              <a:rPr lang="en-GB" sz="900" dirty="0">
                <a:latin typeface="+mj-lt"/>
              </a:rPr>
            </a:br>
            <a:r>
              <a:rPr lang="en-GB" sz="900" dirty="0" smtClean="0">
                <a:latin typeface="+mj-lt"/>
              </a:rPr>
              <a:t>Freeman</a:t>
            </a:r>
            <a:r>
              <a:rPr lang="en-GB" sz="900" dirty="0">
                <a:latin typeface="+mj-lt"/>
              </a:rPr>
              <a:t>, T., Millar, R., Mannion, R., Davies, H. (2016). Enacting corporate governance of healthcare safety and quality: a dramaturgy of hospital boards in England. Sociology of health &amp; illness, 38(2), 233-251.</a:t>
            </a:r>
          </a:p>
          <a:p>
            <a:r>
              <a:rPr lang="en-GB" sz="900" dirty="0">
                <a:latin typeface="+mj-lt"/>
              </a:rPr>
              <a:t>Greaves, F., Pape, U, J., King, D. (2012) Associations between Internet-based patient ratings and conventional surveys of patient experience in the English NHS: An observational study. BMJ Quality &amp; Safety, 21, 600-605.</a:t>
            </a:r>
          </a:p>
          <a:p>
            <a:r>
              <a:rPr lang="en-GB" sz="900" dirty="0">
                <a:latin typeface="+mj-lt"/>
              </a:rPr>
              <a:t>Griffiths, A., Leaver, M. P. (2017). Wisdom of patients: predicting the quality of care using aggregated patient feedback. BMJ Qual Saf, bmjqs-2017.</a:t>
            </a:r>
            <a:br>
              <a:rPr lang="en-GB" sz="900" dirty="0">
                <a:latin typeface="+mj-lt"/>
              </a:rPr>
            </a:br>
            <a:r>
              <a:rPr lang="en-GB" sz="900" dirty="0" smtClean="0">
                <a:latin typeface="+mj-lt"/>
              </a:rPr>
              <a:t>Goffman</a:t>
            </a:r>
            <a:r>
              <a:rPr lang="en-GB" sz="900" dirty="0">
                <a:latin typeface="+mj-lt"/>
              </a:rPr>
              <a:t>, E. (1949). Presentation of self in everyday life. American Journal of Sociology, 55, 6-7.</a:t>
            </a:r>
          </a:p>
          <a:p>
            <a:r>
              <a:rPr lang="en-GB" sz="900" dirty="0">
                <a:latin typeface="+mj-lt"/>
              </a:rPr>
              <a:t>Lupton, D. (2014). The commodification of patient opinion: the digital patient experience economy in the age of big data. Sociology of health &amp; illness, 36(6), 856-869.</a:t>
            </a:r>
          </a:p>
          <a:p>
            <a:r>
              <a:rPr lang="en-GB" sz="900" dirty="0">
                <a:latin typeface="+mj-lt"/>
              </a:rPr>
              <a:t>Marsh, C., Peacock, R., Sheard, L., Hughes, L., Lawton, R.  (In press) What types of patient experience feedback are available in UK hospitals and what are their roles in Quality Improvement (QI)?</a:t>
            </a:r>
          </a:p>
          <a:p>
            <a:r>
              <a:rPr lang="en-GB" sz="900" dirty="0">
                <a:latin typeface="+mj-lt"/>
              </a:rPr>
              <a:t>McEachan RRC, Lawton RJ, O’Hara JK. (2014) Developing a reliable and valid patient measure of safety in hospitals (PMOS): a validation study. BMJ Quality &amp; Safety, </a:t>
            </a:r>
            <a:r>
              <a:rPr lang="en-GB" sz="900" dirty="0" smtClean="0">
                <a:latin typeface="+mj-lt"/>
              </a:rPr>
              <a:t>565–73</a:t>
            </a:r>
            <a:r>
              <a:rPr lang="en-GB" sz="900" dirty="0">
                <a:latin typeface="+mj-lt"/>
              </a:rPr>
              <a:t>.</a:t>
            </a:r>
          </a:p>
          <a:p>
            <a:r>
              <a:rPr lang="en-GB" sz="900" dirty="0">
                <a:latin typeface="+mj-lt"/>
              </a:rPr>
              <a:t>Ocloo, J., Matthews, R. (2016). From tokenism to empowerment: progressing patient and public involvement in healthcare improvement. </a:t>
            </a:r>
          </a:p>
          <a:p>
            <a:r>
              <a:rPr lang="en-GB" sz="900" dirty="0">
                <a:latin typeface="+mj-lt"/>
              </a:rPr>
              <a:t>O’Hara, J. K., Lawton, R. J. (2016). At a crossroads? Key challenges and future opportunities for patient involvement in patient safety.</a:t>
            </a:r>
          </a:p>
          <a:p>
            <a:r>
              <a:rPr lang="en-GB" sz="900" dirty="0">
                <a:latin typeface="+mj-lt"/>
              </a:rPr>
              <a:t>Reeves, R., West, E. (2014). Patient feedback as a way to improve quality of care. BMJ: British Medical Journal, 348(apr29).</a:t>
            </a:r>
          </a:p>
          <a:p>
            <a:r>
              <a:rPr lang="en-GB" sz="900" dirty="0">
                <a:latin typeface="+mj-lt"/>
              </a:rPr>
              <a:t>Reinders, M, E., Ryan, B, L., Blankenstein, A, H., van der Horst, H, E., Stewart, M, E., van Marjwick, H, W. (2011) The effect of patient feedback on physicians’ consultation skills: a systematic review. Academic Medicine, 86, 1426-14336.</a:t>
            </a:r>
          </a:p>
          <a:p>
            <a:r>
              <a:rPr lang="en-GB" sz="900" dirty="0">
                <a:latin typeface="+mj-lt"/>
              </a:rPr>
              <a:t>Richards, T., Coulter, A., Wicks, P. (2015). Time to deliver patient centred care. BMJ: British Medical Journal.</a:t>
            </a:r>
          </a:p>
          <a:p>
            <a:r>
              <a:rPr lang="en-GB" sz="900" dirty="0">
                <a:latin typeface="+mj-lt"/>
              </a:rPr>
              <a:t>Robert, G. (2018) HSR UK Annual Conference 2018, Nottingham Conference Centre, 04.07.2018, The gap between patient experience data work and formal quality improvement work.</a:t>
            </a:r>
          </a:p>
          <a:p>
            <a:r>
              <a:rPr lang="en-GB" sz="900" dirty="0">
                <a:latin typeface="+mj-lt"/>
              </a:rPr>
              <a:t>Robert, G., Cornwell, J. (2013). Rethinking policy approaches to measuring and improving patient experience.</a:t>
            </a:r>
          </a:p>
          <a:p>
            <a:r>
              <a:rPr lang="en-GB" sz="900" dirty="0">
                <a:latin typeface="+mj-lt"/>
              </a:rPr>
              <a:t>Robert, G., Cornwell, J., Black, N. (2018). Friends and family test should no longer be mandatory.</a:t>
            </a:r>
          </a:p>
          <a:p>
            <a:r>
              <a:rPr lang="en-GB" sz="900" dirty="0">
                <a:latin typeface="+mj-lt"/>
              </a:rPr>
              <a:t>Robert, G., Cornwell, </a:t>
            </a:r>
            <a:r>
              <a:rPr lang="en-GB" sz="900" dirty="0" smtClean="0">
                <a:latin typeface="+mj-lt"/>
              </a:rPr>
              <a:t>L., </a:t>
            </a:r>
            <a:r>
              <a:rPr lang="en-GB" sz="900" dirty="0">
                <a:latin typeface="+mj-lt"/>
              </a:rPr>
              <a:t>Locock, L., Purushotham, A., Sturmey, G., Gager, M. (2015). Patients and staff as codesigners of healthcare services. BMJ: British Medical Journal, 350, g7714</a:t>
            </a:r>
          </a:p>
          <a:p>
            <a:r>
              <a:rPr lang="en-GB" sz="900" dirty="0">
                <a:latin typeface="+mj-lt"/>
              </a:rPr>
              <a:t>Sheard, L., Marsh, C., O'Hara, J., Armitage, G., Wright, J., Lawton, R. (2017a). The Patient Feedback Response Framework–Understanding why UK hospital staff find it difficult to make improvements based on patient feedback: A qualitative study. Social Science &amp; Medicine, 178, 19-27.</a:t>
            </a:r>
            <a:br>
              <a:rPr lang="en-GB" sz="900" dirty="0">
                <a:latin typeface="+mj-lt"/>
              </a:rPr>
            </a:br>
            <a:r>
              <a:rPr lang="en-GB" sz="900" dirty="0" smtClean="0">
                <a:latin typeface="+mj-lt"/>
              </a:rPr>
              <a:t>Spencer</a:t>
            </a:r>
            <a:r>
              <a:rPr lang="en-GB" sz="900" dirty="0">
                <a:latin typeface="+mj-lt"/>
              </a:rPr>
              <a:t>, L., Ritchie, J. (2002). Qualitative data analysis for applied policy research. In Analyzing qualitative data (pp. 187-208). Routledge.</a:t>
            </a:r>
          </a:p>
          <a:p>
            <a:r>
              <a:rPr lang="en-GB" sz="900" dirty="0" smtClean="0">
                <a:latin typeface="+mj-lt"/>
              </a:rPr>
              <a:t>Taylor</a:t>
            </a:r>
            <a:r>
              <a:rPr lang="en-GB" sz="900" dirty="0">
                <a:latin typeface="+mj-lt"/>
              </a:rPr>
              <a:t>, L., Tooman, T., Wells, M. (2014). How patients’ feedback was used to redesign a head and neck service: Lesley Taylor and colleagues describe the findings of patient experience events and how they were used to change a centre’s follow-up care. Cancer Nursing Practice, 13(6), 20-26.</a:t>
            </a:r>
          </a:p>
          <a:p>
            <a:r>
              <a:rPr lang="en-GB" sz="900" dirty="0">
                <a:latin typeface="+mj-lt"/>
              </a:rPr>
              <a:t>Tsianakas, V., Robert, G., Maben, J., Richardson, A., Dale, C., Wiseman, T. (2012). Implementing patient-centred cancer care: using experience-based co-design to improve patient experience in breast and lung cancer services. Supportive care in cancer, 20(11), 2639-2647.</a:t>
            </a:r>
          </a:p>
          <a:p>
            <a:r>
              <a:rPr lang="en-GB" sz="900" dirty="0">
                <a:latin typeface="+mj-lt"/>
              </a:rPr>
              <a:t>Ziewitz, M. (2017). Experience in action: Moderating care in web-based patient feedback. Social Science &amp; Medicine, 175, 99-108</a:t>
            </a:r>
            <a:r>
              <a:rPr lang="en-GB" sz="900" dirty="0" smtClean="0">
                <a:latin typeface="+mj-lt"/>
              </a:rPr>
              <a:t>.</a:t>
            </a:r>
            <a:endParaRPr lang="en-GB" sz="900" dirty="0">
              <a:latin typeface="+mj-lt"/>
            </a:endParaRPr>
          </a:p>
        </p:txBody>
      </p:sp>
    </p:spTree>
    <p:extLst>
      <p:ext uri="{BB962C8B-B14F-4D97-AF65-F5344CB8AC3E}">
        <p14:creationId xmlns:p14="http://schemas.microsoft.com/office/powerpoint/2010/main" val="1649138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68760"/>
            <a:ext cx="9130870" cy="1883072"/>
          </a:xfrm>
        </p:spPr>
        <p:txBody>
          <a:bodyPr>
            <a:noAutofit/>
          </a:bodyPr>
          <a:lstStyle/>
          <a:p>
            <a:pPr algn="ctr"/>
            <a:r>
              <a:rPr lang="en-GB" sz="2800" dirty="0" smtClean="0"/>
              <a:t>Thank you for listening</a:t>
            </a:r>
            <a:br>
              <a:rPr lang="en-GB" sz="2800" dirty="0" smtClean="0"/>
            </a:br>
            <a:r>
              <a:rPr lang="en-GB" sz="2800" dirty="0" smtClean="0"/>
              <a:t/>
            </a:r>
            <a:br>
              <a:rPr lang="en-GB" sz="2800" dirty="0" smtClean="0"/>
            </a:br>
            <a:endParaRPr lang="en-GB" sz="1600" dirty="0">
              <a:latin typeface="Arial" pitchFamily="34" charset="0"/>
              <a:cs typeface="Arial" pitchFamily="34" charset="0"/>
            </a:endParaRPr>
          </a:p>
        </p:txBody>
      </p:sp>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5536" b="12830"/>
          <a:stretch/>
        </p:blipFill>
        <p:spPr bwMode="auto">
          <a:xfrm>
            <a:off x="682467" y="5688763"/>
            <a:ext cx="7858927" cy="74805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8" name="Subtitle 2"/>
          <p:cNvSpPr txBox="1">
            <a:spLocks/>
          </p:cNvSpPr>
          <p:nvPr/>
        </p:nvSpPr>
        <p:spPr>
          <a:xfrm>
            <a:off x="491480" y="3917032"/>
            <a:ext cx="8193360" cy="1752600"/>
          </a:xfrm>
          <a:prstGeom prst="rect">
            <a:avLst/>
          </a:prstGeom>
        </p:spPr>
        <p:txBody>
          <a:bodyPr vert="horz">
            <a:normAutofit fontScale="92500"/>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GB" sz="1700" dirty="0" smtClean="0">
                <a:solidFill>
                  <a:schemeClr val="tx2">
                    <a:lumMod val="75000"/>
                  </a:schemeClr>
                </a:solidFill>
                <a:latin typeface="+mj-lt"/>
                <a:cs typeface="Arial" pitchFamily="34" charset="0"/>
              </a:rPr>
              <a:t/>
            </a:r>
            <a:br>
              <a:rPr lang="en-GB" sz="1700" dirty="0" smtClean="0">
                <a:solidFill>
                  <a:schemeClr val="tx2">
                    <a:lumMod val="75000"/>
                  </a:schemeClr>
                </a:solidFill>
                <a:latin typeface="+mj-lt"/>
                <a:cs typeface="Arial" pitchFamily="34" charset="0"/>
              </a:rPr>
            </a:br>
            <a:r>
              <a:rPr lang="en-GB" sz="1700" dirty="0" smtClean="0">
                <a:solidFill>
                  <a:schemeClr val="accent5"/>
                </a:solidFill>
                <a:latin typeface="+mj-lt"/>
                <a:cs typeface="Arial" pitchFamily="34" charset="0"/>
              </a:rPr>
              <a:t>Lauren Ramsey    </a:t>
            </a:r>
            <a:r>
              <a:rPr lang="en-GB" sz="1700" dirty="0" smtClean="0">
                <a:solidFill>
                  <a:schemeClr val="tx2">
                    <a:lumMod val="75000"/>
                  </a:schemeClr>
                </a:solidFill>
                <a:latin typeface="+mj-lt"/>
                <a:cs typeface="Arial" pitchFamily="34" charset="0"/>
              </a:rPr>
              <a:t/>
            </a:r>
            <a:br>
              <a:rPr lang="en-GB" sz="1700" dirty="0" smtClean="0">
                <a:solidFill>
                  <a:schemeClr val="tx2">
                    <a:lumMod val="75000"/>
                  </a:schemeClr>
                </a:solidFill>
                <a:latin typeface="+mj-lt"/>
                <a:cs typeface="Arial" pitchFamily="34" charset="0"/>
              </a:rPr>
            </a:br>
            <a:r>
              <a:rPr lang="en-GB" sz="1700" dirty="0" smtClean="0">
                <a:solidFill>
                  <a:schemeClr val="tx2">
                    <a:lumMod val="75000"/>
                  </a:schemeClr>
                </a:solidFill>
                <a:latin typeface="+mj-lt"/>
                <a:cs typeface="Arial" pitchFamily="34" charset="0"/>
              </a:rPr>
              <a:t>       </a:t>
            </a:r>
            <a:r>
              <a:rPr lang="en-GB" sz="1700" u="sng" dirty="0" smtClean="0">
                <a:solidFill>
                  <a:schemeClr val="accent5"/>
                </a:solidFill>
                <a:latin typeface="+mj-lt"/>
                <a:cs typeface="Arial" pitchFamily="34" charset="0"/>
              </a:rPr>
              <a:t>L.ramsey@leeds.ac.uk   </a:t>
            </a:r>
            <a:br>
              <a:rPr lang="en-GB" sz="1700" u="sng" dirty="0" smtClean="0">
                <a:solidFill>
                  <a:schemeClr val="accent5"/>
                </a:solidFill>
                <a:latin typeface="+mj-lt"/>
                <a:cs typeface="Arial" pitchFamily="34" charset="0"/>
              </a:rPr>
            </a:br>
            <a:r>
              <a:rPr lang="en-GB" sz="1700" dirty="0" smtClean="0">
                <a:solidFill>
                  <a:schemeClr val="accent5"/>
                </a:solidFill>
                <a:latin typeface="+mj-lt"/>
                <a:cs typeface="Arial" pitchFamily="34" charset="0"/>
              </a:rPr>
              <a:t>       </a:t>
            </a:r>
            <a:r>
              <a:rPr lang="en-GB" sz="1700" u="sng" dirty="0" smtClean="0">
                <a:solidFill>
                  <a:schemeClr val="accent5"/>
                </a:solidFill>
                <a:latin typeface="+mj-lt"/>
                <a:cs typeface="Arial" pitchFamily="34" charset="0"/>
              </a:rPr>
              <a:t>@Laurenpramsey</a:t>
            </a:r>
          </a:p>
          <a:p>
            <a:r>
              <a:rPr lang="en-GB" sz="2000" dirty="0" smtClean="0">
                <a:solidFill>
                  <a:schemeClr val="tx2">
                    <a:lumMod val="75000"/>
                  </a:schemeClr>
                </a:solidFill>
                <a:latin typeface="+mj-lt"/>
                <a:cs typeface="Arial" pitchFamily="34" charset="0"/>
              </a:rPr>
              <a:t/>
            </a:r>
            <a:br>
              <a:rPr lang="en-GB" sz="2000" dirty="0" smtClean="0">
                <a:solidFill>
                  <a:schemeClr val="tx2">
                    <a:lumMod val="75000"/>
                  </a:schemeClr>
                </a:solidFill>
                <a:latin typeface="+mj-lt"/>
                <a:cs typeface="Arial" pitchFamily="34" charset="0"/>
              </a:rPr>
            </a:br>
            <a:r>
              <a:rPr lang="en-GB" sz="1600" dirty="0" smtClean="0">
                <a:solidFill>
                  <a:schemeClr val="tx2">
                    <a:lumMod val="75000"/>
                  </a:schemeClr>
                </a:solidFill>
                <a:latin typeface="+mj-lt"/>
                <a:cs typeface="Arial" pitchFamily="34" charset="0"/>
              </a:rPr>
              <a:t>Supervised by: Dr Jane O’Hara, Dr Laura Sheard, Professor Rebecca Lawton &amp; James Munro</a:t>
            </a:r>
            <a:endParaRPr lang="en-GB" sz="1600" dirty="0">
              <a:latin typeface="+mj-lt"/>
              <a:cs typeface="Arial" pitchFamily="34" charset="0"/>
            </a:endParaRPr>
          </a:p>
        </p:txBody>
      </p:sp>
      <p:grpSp>
        <p:nvGrpSpPr>
          <p:cNvPr id="9" name="Group 8"/>
          <p:cNvGrpSpPr/>
          <p:nvPr/>
        </p:nvGrpSpPr>
        <p:grpSpPr>
          <a:xfrm>
            <a:off x="691952" y="4445496"/>
            <a:ext cx="290015" cy="533049"/>
            <a:chOff x="396715" y="4984183"/>
            <a:chExt cx="290015" cy="533049"/>
          </a:xfrm>
        </p:grpSpPr>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82" t="20300" r="12732" b="18149"/>
            <a:stretch/>
          </p:blipFill>
          <p:spPr bwMode="auto">
            <a:xfrm>
              <a:off x="396715" y="5274984"/>
              <a:ext cx="290015" cy="24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13018" t="19854" r="13888" b="22193"/>
            <a:stretch/>
          </p:blipFill>
          <p:spPr bwMode="auto">
            <a:xfrm>
              <a:off x="396715" y="4984183"/>
              <a:ext cx="290015" cy="22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5953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73425" y="1484784"/>
            <a:ext cx="8691063" cy="4174999"/>
            <a:chOff x="273425" y="1702273"/>
            <a:chExt cx="8691063" cy="4174999"/>
          </a:xfrm>
        </p:grpSpPr>
        <p:sp>
          <p:nvSpPr>
            <p:cNvPr id="2" name="Rectangle 1"/>
            <p:cNvSpPr/>
            <p:nvPr/>
          </p:nvSpPr>
          <p:spPr>
            <a:xfrm>
              <a:off x="1620132" y="1722288"/>
              <a:ext cx="7344356" cy="4154984"/>
            </a:xfrm>
            <a:prstGeom prst="rect">
              <a:avLst/>
            </a:prstGeom>
          </p:spPr>
          <p:txBody>
            <a:bodyPr wrap="square">
              <a:spAutoFit/>
            </a:bodyPr>
            <a:lstStyle/>
            <a:p>
              <a:r>
                <a:rPr lang="en-GB" sz="2200" dirty="0" smtClean="0">
                  <a:solidFill>
                    <a:schemeClr val="bg2">
                      <a:lumMod val="25000"/>
                    </a:schemeClr>
                  </a:solidFill>
                  <a:latin typeface="+mj-lt"/>
                </a:rPr>
                <a:t>NHS guidance and policy provides promising rhetoric, committing to adopting a more ‘patient-centred’ approach to care.</a:t>
              </a:r>
              <a:r>
                <a:rPr lang="en-GB" sz="2400" i="1" dirty="0" smtClean="0">
                  <a:solidFill>
                    <a:schemeClr val="bg2">
                      <a:lumMod val="25000"/>
                    </a:schemeClr>
                  </a:solidFill>
                  <a:latin typeface="+mj-lt"/>
                </a:rPr>
                <a:t/>
              </a:r>
              <a:br>
                <a:rPr lang="en-GB" sz="2400" i="1" dirty="0" smtClean="0">
                  <a:solidFill>
                    <a:schemeClr val="bg2">
                      <a:lumMod val="25000"/>
                    </a:schemeClr>
                  </a:solidFill>
                  <a:latin typeface="+mj-lt"/>
                </a:rPr>
              </a:br>
              <a:r>
                <a:rPr lang="en-GB" sz="2200" dirty="0">
                  <a:solidFill>
                    <a:schemeClr val="bg2">
                      <a:lumMod val="25000"/>
                    </a:schemeClr>
                  </a:solidFill>
                  <a:latin typeface="+mj-lt"/>
                </a:rPr>
                <a:t/>
              </a:r>
              <a:br>
                <a:rPr lang="en-GB" sz="2200" dirty="0">
                  <a:solidFill>
                    <a:schemeClr val="bg2">
                      <a:lumMod val="25000"/>
                    </a:schemeClr>
                  </a:solidFill>
                  <a:latin typeface="+mj-lt"/>
                </a:rPr>
              </a:br>
              <a:r>
                <a:rPr lang="en-GB" sz="2200" dirty="0">
                  <a:solidFill>
                    <a:schemeClr val="bg2">
                      <a:lumMod val="25000"/>
                    </a:schemeClr>
                  </a:solidFill>
                  <a:latin typeface="+mj-lt"/>
                </a:rPr>
                <a:t>P</a:t>
              </a:r>
              <a:r>
                <a:rPr lang="en-GB" sz="2200" dirty="0" smtClean="0">
                  <a:solidFill>
                    <a:schemeClr val="bg2">
                      <a:lumMod val="25000"/>
                    </a:schemeClr>
                  </a:solidFill>
                  <a:latin typeface="+mj-lt"/>
                </a:rPr>
                <a:t>atients have </a:t>
              </a:r>
              <a:r>
                <a:rPr lang="en-GB" sz="2200" dirty="0">
                  <a:solidFill>
                    <a:schemeClr val="bg2">
                      <a:lumMod val="25000"/>
                    </a:schemeClr>
                  </a:solidFill>
                  <a:latin typeface="+mj-lt"/>
                </a:rPr>
                <a:t>a valuable </a:t>
              </a:r>
              <a:r>
                <a:rPr lang="en-GB" sz="2200" dirty="0" smtClean="0">
                  <a:solidFill>
                    <a:schemeClr val="bg2">
                      <a:lumMod val="25000"/>
                    </a:schemeClr>
                  </a:solidFill>
                  <a:latin typeface="+mj-lt"/>
                </a:rPr>
                <a:t>and </a:t>
              </a:r>
              <a:r>
                <a:rPr lang="en-GB" sz="2200" dirty="0">
                  <a:solidFill>
                    <a:schemeClr val="bg2">
                      <a:lumMod val="25000"/>
                    </a:schemeClr>
                  </a:solidFill>
                  <a:latin typeface="+mj-lt"/>
                </a:rPr>
                <a:t>unique </a:t>
              </a:r>
              <a:r>
                <a:rPr lang="en-GB" sz="2200" dirty="0" smtClean="0">
                  <a:solidFill>
                    <a:schemeClr val="bg2">
                      <a:lumMod val="25000"/>
                    </a:schemeClr>
                  </a:solidFill>
                  <a:latin typeface="+mj-lt"/>
                </a:rPr>
                <a:t>perspective, </a:t>
              </a:r>
              <a:r>
                <a:rPr lang="en-GB" sz="2200" dirty="0">
                  <a:solidFill>
                    <a:schemeClr val="bg2">
                      <a:lumMod val="25000"/>
                    </a:schemeClr>
                  </a:solidFill>
                  <a:latin typeface="+mj-lt"/>
                </a:rPr>
                <a:t>and are the largest readily available resource the NHS has for improving </a:t>
              </a:r>
              <a:r>
                <a:rPr lang="en-GB" sz="2200" dirty="0" smtClean="0">
                  <a:solidFill>
                    <a:schemeClr val="bg2">
                      <a:lumMod val="25000"/>
                    </a:schemeClr>
                  </a:solidFill>
                  <a:latin typeface="+mj-lt"/>
                </a:rPr>
                <a:t>services.</a:t>
              </a:r>
              <a:br>
                <a:rPr lang="en-GB" sz="2200" dirty="0" smtClean="0">
                  <a:solidFill>
                    <a:schemeClr val="bg2">
                      <a:lumMod val="25000"/>
                    </a:schemeClr>
                  </a:solidFill>
                  <a:latin typeface="+mj-lt"/>
                </a:rPr>
              </a:br>
              <a:r>
                <a:rPr lang="en-GB" sz="2200" dirty="0" smtClean="0">
                  <a:solidFill>
                    <a:schemeClr val="bg2">
                      <a:lumMod val="25000"/>
                    </a:schemeClr>
                  </a:solidFill>
                  <a:latin typeface="+mj-lt"/>
                </a:rPr>
                <a:t/>
              </a:r>
              <a:br>
                <a:rPr lang="en-GB" sz="2200" dirty="0" smtClean="0">
                  <a:solidFill>
                    <a:schemeClr val="bg2">
                      <a:lumMod val="25000"/>
                    </a:schemeClr>
                  </a:solidFill>
                  <a:latin typeface="+mj-lt"/>
                </a:rPr>
              </a:br>
              <a:r>
                <a:rPr lang="en-GB" sz="2200" dirty="0" smtClean="0">
                  <a:solidFill>
                    <a:schemeClr val="bg2">
                      <a:lumMod val="25000"/>
                    </a:schemeClr>
                  </a:solidFill>
                  <a:latin typeface="+mj-lt"/>
                </a:rPr>
                <a:t>The past decade has seen a rapid increase in the routine collection of patient feedback and the use of online feedback tools, generating a huge data resource.</a:t>
              </a:r>
              <a:br>
                <a:rPr lang="en-GB" sz="2200" dirty="0" smtClean="0">
                  <a:solidFill>
                    <a:schemeClr val="bg2">
                      <a:lumMod val="25000"/>
                    </a:schemeClr>
                  </a:solidFill>
                  <a:latin typeface="+mj-lt"/>
                </a:rPr>
              </a:br>
              <a:endParaRPr lang="en-GB" sz="2200" dirty="0" smtClean="0">
                <a:solidFill>
                  <a:schemeClr val="bg2">
                    <a:lumMod val="25000"/>
                  </a:schemeClr>
                </a:solidFill>
                <a:latin typeface="+mj-lt"/>
              </a:endParaRPr>
            </a:p>
          </p:txBody>
        </p:sp>
        <p:grpSp>
          <p:nvGrpSpPr>
            <p:cNvPr id="7" name="Group 6"/>
            <p:cNvGrpSpPr/>
            <p:nvPr/>
          </p:nvGrpSpPr>
          <p:grpSpPr>
            <a:xfrm>
              <a:off x="273425" y="1702273"/>
              <a:ext cx="1369073" cy="3886967"/>
              <a:chOff x="273425" y="1486249"/>
              <a:chExt cx="1369073" cy="3886967"/>
            </a:xfrm>
          </p:grpSpPr>
          <p:pic>
            <p:nvPicPr>
              <p:cNvPr id="5" name="Picture 4"/>
              <p:cNvPicPr>
                <a:picLocks noChangeAspect="1"/>
              </p:cNvPicPr>
              <p:nvPr/>
            </p:nvPicPr>
            <p:blipFill>
              <a:blip r:embed="rId3"/>
              <a:stretch>
                <a:fillRect/>
              </a:stretch>
            </p:blipFill>
            <p:spPr>
              <a:xfrm>
                <a:off x="273425" y="4098925"/>
                <a:ext cx="1369073" cy="1274291"/>
              </a:xfrm>
              <a:prstGeom prst="rect">
                <a:avLst/>
              </a:prstGeom>
            </p:spPr>
          </p:pic>
          <p:pic>
            <p:nvPicPr>
              <p:cNvPr id="3" name="Picture 2"/>
              <p:cNvPicPr>
                <a:picLocks noChangeAspect="1"/>
              </p:cNvPicPr>
              <p:nvPr/>
            </p:nvPicPr>
            <p:blipFill>
              <a:blip r:embed="rId4"/>
              <a:stretch>
                <a:fillRect/>
              </a:stretch>
            </p:blipFill>
            <p:spPr>
              <a:xfrm>
                <a:off x="346354" y="1486249"/>
                <a:ext cx="1296144" cy="1296144"/>
              </a:xfrm>
              <a:prstGeom prst="rect">
                <a:avLst/>
              </a:prstGeom>
            </p:spPr>
          </p:pic>
          <p:pic>
            <p:nvPicPr>
              <p:cNvPr id="4" name="Picture 3"/>
              <p:cNvPicPr>
                <a:picLocks noChangeAspect="1"/>
              </p:cNvPicPr>
              <p:nvPr/>
            </p:nvPicPr>
            <p:blipFill>
              <a:blip r:embed="rId5"/>
              <a:stretch>
                <a:fillRect/>
              </a:stretch>
            </p:blipFill>
            <p:spPr>
              <a:xfrm>
                <a:off x="320943" y="2852936"/>
                <a:ext cx="1214359" cy="1254646"/>
              </a:xfrm>
              <a:prstGeom prst="rect">
                <a:avLst/>
              </a:prstGeom>
            </p:spPr>
          </p:pic>
        </p:grpSp>
      </p:grpSp>
      <p:sp>
        <p:nvSpPr>
          <p:cNvPr id="8" name="Rectangle 7"/>
          <p:cNvSpPr/>
          <p:nvPr/>
        </p:nvSpPr>
        <p:spPr>
          <a:xfrm>
            <a:off x="304705" y="699849"/>
            <a:ext cx="7416825" cy="430887"/>
          </a:xfrm>
          <a:prstGeom prst="rect">
            <a:avLst/>
          </a:prstGeom>
        </p:spPr>
        <p:txBody>
          <a:bodyPr wrap="square">
            <a:spAutoFit/>
          </a:bodyPr>
          <a:lstStyle/>
          <a:p>
            <a:r>
              <a:rPr lang="en-GB" sz="2200" dirty="0" smtClean="0">
                <a:solidFill>
                  <a:schemeClr val="bg2">
                    <a:lumMod val="50000"/>
                  </a:schemeClr>
                </a:solidFill>
                <a:latin typeface="+mj-lt"/>
              </a:rPr>
              <a:t>Background</a:t>
            </a:r>
            <a:endParaRPr lang="en-GB" sz="1200" b="1" i="1" dirty="0">
              <a:solidFill>
                <a:schemeClr val="accent5">
                  <a:lumMod val="50000"/>
                </a:schemeClr>
              </a:solidFill>
              <a:latin typeface="+mj-lt"/>
            </a:endParaRPr>
          </a:p>
        </p:txBody>
      </p:sp>
      <p:sp>
        <p:nvSpPr>
          <p:cNvPr id="6" name="Rectangle 5"/>
          <p:cNvSpPr/>
          <p:nvPr/>
        </p:nvSpPr>
        <p:spPr>
          <a:xfrm>
            <a:off x="1" y="6365287"/>
            <a:ext cx="9144000" cy="461665"/>
          </a:xfrm>
          <a:prstGeom prst="rect">
            <a:avLst/>
          </a:prstGeom>
        </p:spPr>
        <p:txBody>
          <a:bodyPr wrap="square">
            <a:spAutoFit/>
          </a:bodyPr>
          <a:lstStyle/>
          <a:p>
            <a:pPr algn="r"/>
            <a:r>
              <a:rPr lang="en-GB" sz="1200" i="1" dirty="0" smtClean="0"/>
              <a:t>(</a:t>
            </a:r>
            <a:r>
              <a:rPr lang="en-GB" sz="1200" i="1" dirty="0"/>
              <a:t>van </a:t>
            </a:r>
            <a:r>
              <a:rPr lang="en-GB" sz="1200" i="1" dirty="0" smtClean="0"/>
              <a:t>Velthoven et al, 2018</a:t>
            </a:r>
            <a:r>
              <a:rPr lang="en-GB" sz="1200" dirty="0" smtClean="0"/>
              <a:t>; </a:t>
            </a:r>
            <a:r>
              <a:rPr lang="en-GB" sz="1200" i="1" dirty="0" smtClean="0"/>
              <a:t>NHS </a:t>
            </a:r>
            <a:r>
              <a:rPr lang="en-GB" sz="1200" i="1" dirty="0"/>
              <a:t>Five Year Forward View, </a:t>
            </a:r>
            <a:r>
              <a:rPr lang="en-GB" sz="1200" i="1" dirty="0" smtClean="0"/>
              <a:t>2014; </a:t>
            </a:r>
            <a:r>
              <a:rPr lang="fr-FR" sz="1200" i="1" dirty="0" smtClean="0"/>
              <a:t>Ziewitz</a:t>
            </a:r>
            <a:r>
              <a:rPr lang="fr-FR" sz="1200" i="1" dirty="0"/>
              <a:t>, 2017; Richards et al, </a:t>
            </a:r>
            <a:r>
              <a:rPr lang="fr-FR" sz="1200" i="1" dirty="0" smtClean="0"/>
              <a:t>2015</a:t>
            </a:r>
            <a:r>
              <a:rPr lang="en-GB" sz="1200" i="1" dirty="0" smtClean="0"/>
              <a:t>; Marsh </a:t>
            </a:r>
            <a:r>
              <a:rPr lang="en-GB" sz="1200" i="1" dirty="0"/>
              <a:t>et al, In Press;  </a:t>
            </a:r>
            <a:r>
              <a:rPr lang="en-GB" sz="1200" i="1" dirty="0" smtClean="0"/>
              <a:t>Robert </a:t>
            </a:r>
            <a:r>
              <a:rPr lang="en-GB" sz="1200" i="1" dirty="0"/>
              <a:t>&amp; Cornwell, 2013; </a:t>
            </a:r>
            <a:r>
              <a:rPr lang="da-DK" sz="1200" i="1" dirty="0" smtClean="0"/>
              <a:t>Coulter</a:t>
            </a:r>
            <a:r>
              <a:rPr lang="da-DK" sz="1200" i="1" dirty="0"/>
              <a:t>, 2012; Robert et al, 2015; Taylor et al, </a:t>
            </a:r>
            <a:r>
              <a:rPr lang="da-DK" sz="1200" i="1" dirty="0" smtClean="0"/>
              <a:t>2014; </a:t>
            </a:r>
            <a:r>
              <a:rPr lang="en-GB" sz="1200" i="1" dirty="0"/>
              <a:t>Hanauer et </a:t>
            </a:r>
            <a:r>
              <a:rPr lang="en-GB" sz="1200" i="1" dirty="0" smtClean="0"/>
              <a:t>al, 2014</a:t>
            </a:r>
            <a:r>
              <a:rPr lang="da-DK" sz="1200" i="1" dirty="0" smtClean="0"/>
              <a:t>)</a:t>
            </a:r>
            <a:endParaRPr lang="en-GB" sz="1200" dirty="0"/>
          </a:p>
        </p:txBody>
      </p:sp>
    </p:spTree>
    <p:extLst>
      <p:ext uri="{BB962C8B-B14F-4D97-AF65-F5344CB8AC3E}">
        <p14:creationId xmlns:p14="http://schemas.microsoft.com/office/powerpoint/2010/main" val="6522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6392" y="1375539"/>
            <a:ext cx="7562414" cy="3816429"/>
          </a:xfrm>
          <a:prstGeom prst="rect">
            <a:avLst/>
          </a:prstGeom>
        </p:spPr>
        <p:txBody>
          <a:bodyPr wrap="square">
            <a:spAutoFit/>
          </a:bodyPr>
          <a:lstStyle/>
          <a:p>
            <a:r>
              <a:rPr lang="en-GB" sz="2200" dirty="0" smtClean="0">
                <a:solidFill>
                  <a:schemeClr val="bg2">
                    <a:lumMod val="25000"/>
                  </a:schemeClr>
                </a:solidFill>
                <a:latin typeface="+mj-lt"/>
              </a:rPr>
              <a:t>Few healthcare professionals are asking for online feedback, yet some are providing it and many are reading feedback from others online.</a:t>
            </a:r>
            <a:br>
              <a:rPr lang="en-GB" sz="2200" dirty="0" smtClean="0">
                <a:solidFill>
                  <a:schemeClr val="bg2">
                    <a:lumMod val="25000"/>
                  </a:schemeClr>
                </a:solidFill>
                <a:latin typeface="+mj-lt"/>
              </a:rPr>
            </a:br>
            <a:r>
              <a:rPr lang="en-GB" sz="2200" dirty="0" smtClean="0">
                <a:solidFill>
                  <a:schemeClr val="bg2">
                    <a:lumMod val="25000"/>
                  </a:schemeClr>
                </a:solidFill>
                <a:latin typeface="+mj-lt"/>
              </a:rPr>
              <a:t/>
            </a:r>
            <a:br>
              <a:rPr lang="en-GB" sz="2200" dirty="0" smtClean="0">
                <a:solidFill>
                  <a:schemeClr val="bg2">
                    <a:lumMod val="25000"/>
                  </a:schemeClr>
                </a:solidFill>
                <a:latin typeface="+mj-lt"/>
              </a:rPr>
            </a:br>
            <a:r>
              <a:rPr lang="en-GB" sz="2200" dirty="0" smtClean="0">
                <a:solidFill>
                  <a:schemeClr val="bg2">
                    <a:lumMod val="25000"/>
                  </a:schemeClr>
                </a:solidFill>
                <a:latin typeface="+mj-lt"/>
              </a:rPr>
              <a:t>Growing </a:t>
            </a:r>
            <a:r>
              <a:rPr lang="en-GB" sz="2200" dirty="0">
                <a:solidFill>
                  <a:schemeClr val="bg2">
                    <a:lumMod val="25000"/>
                  </a:schemeClr>
                </a:solidFill>
                <a:latin typeface="+mj-lt"/>
              </a:rPr>
              <a:t>focus on transparency &amp;</a:t>
            </a:r>
            <a:r>
              <a:rPr lang="en-GB" sz="2200" dirty="0" smtClean="0">
                <a:solidFill>
                  <a:schemeClr val="bg2">
                    <a:lumMod val="25000"/>
                  </a:schemeClr>
                </a:solidFill>
                <a:latin typeface="+mj-lt"/>
              </a:rPr>
              <a:t> </a:t>
            </a:r>
            <a:r>
              <a:rPr lang="en-GB" sz="2200" dirty="0">
                <a:solidFill>
                  <a:schemeClr val="bg2">
                    <a:lumMod val="25000"/>
                  </a:schemeClr>
                </a:solidFill>
                <a:latin typeface="+mj-lt"/>
              </a:rPr>
              <a:t>a patient desire to provide anonymous, authentic and public feedback, without fear of consequences regarding subsequent </a:t>
            </a:r>
            <a:r>
              <a:rPr lang="en-GB" sz="2200" dirty="0" smtClean="0">
                <a:solidFill>
                  <a:schemeClr val="bg2">
                    <a:lumMod val="25000"/>
                  </a:schemeClr>
                </a:solidFill>
                <a:latin typeface="+mj-lt"/>
              </a:rPr>
              <a:t>care.</a:t>
            </a:r>
            <a:br>
              <a:rPr lang="en-GB" sz="2200" dirty="0" smtClean="0">
                <a:solidFill>
                  <a:schemeClr val="bg2">
                    <a:lumMod val="25000"/>
                  </a:schemeClr>
                </a:solidFill>
                <a:latin typeface="+mj-lt"/>
              </a:rPr>
            </a:br>
            <a:r>
              <a:rPr lang="en-GB" sz="2200" dirty="0">
                <a:solidFill>
                  <a:schemeClr val="bg2">
                    <a:lumMod val="25000"/>
                  </a:schemeClr>
                </a:solidFill>
                <a:latin typeface="+mj-lt"/>
              </a:rPr>
              <a:t/>
            </a:r>
            <a:br>
              <a:rPr lang="en-GB" sz="2200" dirty="0">
                <a:solidFill>
                  <a:schemeClr val="bg2">
                    <a:lumMod val="25000"/>
                  </a:schemeClr>
                </a:solidFill>
                <a:latin typeface="+mj-lt"/>
              </a:rPr>
            </a:br>
            <a:r>
              <a:rPr lang="en-GB" sz="2200" dirty="0" smtClean="0">
                <a:solidFill>
                  <a:schemeClr val="bg2">
                    <a:lumMod val="25000"/>
                  </a:schemeClr>
                </a:solidFill>
                <a:latin typeface="+mj-lt"/>
              </a:rPr>
              <a:t>Feedback can be real-time, break </a:t>
            </a:r>
            <a:r>
              <a:rPr lang="en-GB" sz="2200" dirty="0">
                <a:solidFill>
                  <a:schemeClr val="bg2">
                    <a:lumMod val="25000"/>
                  </a:schemeClr>
                </a:solidFill>
                <a:latin typeface="+mj-lt"/>
              </a:rPr>
              <a:t>geographical </a:t>
            </a:r>
            <a:r>
              <a:rPr lang="en-GB" sz="2200" dirty="0" smtClean="0">
                <a:solidFill>
                  <a:schemeClr val="bg2">
                    <a:lumMod val="25000"/>
                  </a:schemeClr>
                </a:solidFill>
                <a:latin typeface="+mj-lt"/>
              </a:rPr>
              <a:t>barriers, low cost/resource option for large scale feedback collection, permanently and publically available.</a:t>
            </a:r>
          </a:p>
        </p:txBody>
      </p:sp>
      <p:sp>
        <p:nvSpPr>
          <p:cNvPr id="6" name="Rectangle 5"/>
          <p:cNvSpPr/>
          <p:nvPr/>
        </p:nvSpPr>
        <p:spPr>
          <a:xfrm>
            <a:off x="446090" y="6279703"/>
            <a:ext cx="8698678" cy="461665"/>
          </a:xfrm>
          <a:prstGeom prst="rect">
            <a:avLst/>
          </a:prstGeom>
        </p:spPr>
        <p:txBody>
          <a:bodyPr wrap="square">
            <a:spAutoFit/>
          </a:bodyPr>
          <a:lstStyle/>
          <a:p>
            <a:pPr algn="r"/>
            <a:r>
              <a:rPr lang="en-GB" sz="1200" i="1" dirty="0" smtClean="0"/>
              <a:t>(van </a:t>
            </a:r>
            <a:r>
              <a:rPr lang="en-GB" sz="1200" i="1" dirty="0"/>
              <a:t>Velthoven et al, </a:t>
            </a:r>
            <a:r>
              <a:rPr lang="en-GB" sz="1200" i="1" dirty="0" smtClean="0"/>
              <a:t>2018; Dudhwala </a:t>
            </a:r>
            <a:r>
              <a:rPr lang="en-GB" sz="1200" i="1" dirty="0"/>
              <a:t>et al, </a:t>
            </a:r>
            <a:r>
              <a:rPr lang="en-GB" sz="1200" i="1" dirty="0" smtClean="0"/>
              <a:t>2017; Greaves </a:t>
            </a:r>
            <a:r>
              <a:rPr lang="en-GB" sz="1200" i="1" dirty="0"/>
              <a:t>et al, </a:t>
            </a:r>
            <a:r>
              <a:rPr lang="en-GB" sz="1200" i="1" dirty="0" smtClean="0"/>
              <a:t>2012; Glover </a:t>
            </a:r>
            <a:r>
              <a:rPr lang="en-GB" sz="1200" i="1" dirty="0"/>
              <a:t>et al, </a:t>
            </a:r>
            <a:r>
              <a:rPr lang="en-GB" sz="1200" i="1" dirty="0" smtClean="0"/>
              <a:t>2015; Griffiths </a:t>
            </a:r>
            <a:r>
              <a:rPr lang="en-GB" sz="1200" i="1" dirty="0"/>
              <a:t>&amp; Leaver, 2017; </a:t>
            </a:r>
            <a:r>
              <a:rPr lang="en-GB" sz="1200" i="1" dirty="0" smtClean="0"/>
              <a:t/>
            </a:r>
            <a:br>
              <a:rPr lang="en-GB" sz="1200" i="1" dirty="0" smtClean="0"/>
            </a:br>
            <a:r>
              <a:rPr lang="en-GB" sz="1200" i="1" dirty="0" smtClean="0"/>
              <a:t>Rafferty </a:t>
            </a:r>
            <a:r>
              <a:rPr lang="en-GB" sz="1200" i="1" dirty="0"/>
              <a:t>&amp; Grey, 2014;  Dellarocas,  2003)</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504" y="1052736"/>
            <a:ext cx="1830942" cy="183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000" l="0" r="100000"/>
                    </a14:imgEffect>
                  </a14:imgLayer>
                </a14:imgProps>
              </a:ext>
              <a:ext uri="{28A0092B-C50C-407E-A947-70E740481C1C}">
                <a14:useLocalDpi xmlns:a14="http://schemas.microsoft.com/office/drawing/2010/main" val="0"/>
              </a:ext>
            </a:extLst>
          </a:blip>
          <a:srcRect/>
          <a:stretch>
            <a:fillRect/>
          </a:stretch>
        </p:blipFill>
        <p:spPr bwMode="auto">
          <a:xfrm>
            <a:off x="446090" y="2699643"/>
            <a:ext cx="1168220" cy="1168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055" b="89844" l="6055" r="96875">
                        <a14:foregroundMark x1="29492" y1="28906" x2="29492" y2="28906"/>
                        <a14:foregroundMark x1="56055" y1="30469" x2="56055" y2="30469"/>
                        <a14:foregroundMark x1="72266" y1="32031" x2="72266" y2="32031"/>
                      </a14:backgroundRemoval>
                    </a14:imgEffect>
                  </a14:imgLayer>
                </a14:imgProps>
              </a:ext>
              <a:ext uri="{28A0092B-C50C-407E-A947-70E740481C1C}">
                <a14:useLocalDpi xmlns:a14="http://schemas.microsoft.com/office/drawing/2010/main" val="0"/>
              </a:ext>
            </a:extLst>
          </a:blip>
          <a:srcRect/>
          <a:stretch>
            <a:fillRect/>
          </a:stretch>
        </p:blipFill>
        <p:spPr bwMode="auto">
          <a:xfrm>
            <a:off x="219914" y="3717032"/>
            <a:ext cx="1620571" cy="16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451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7818" y="1484784"/>
            <a:ext cx="8986710" cy="4229790"/>
            <a:chOff x="337818" y="1647482"/>
            <a:chExt cx="8986710" cy="4229790"/>
          </a:xfrm>
        </p:grpSpPr>
        <p:sp>
          <p:nvSpPr>
            <p:cNvPr id="2" name="Rectangle 1"/>
            <p:cNvSpPr/>
            <p:nvPr/>
          </p:nvSpPr>
          <p:spPr>
            <a:xfrm>
              <a:off x="1581586" y="1722288"/>
              <a:ext cx="7742942" cy="4154984"/>
            </a:xfrm>
            <a:prstGeom prst="rect">
              <a:avLst/>
            </a:prstGeom>
          </p:spPr>
          <p:txBody>
            <a:bodyPr wrap="square">
              <a:spAutoFit/>
            </a:bodyPr>
            <a:lstStyle/>
            <a:p>
              <a:r>
                <a:rPr lang="en-GB" sz="2200" dirty="0">
                  <a:solidFill>
                    <a:schemeClr val="bg2">
                      <a:lumMod val="25000"/>
                    </a:schemeClr>
                  </a:solidFill>
                  <a:latin typeface="+mj-lt"/>
                </a:rPr>
                <a:t>I</a:t>
              </a:r>
              <a:r>
                <a:rPr lang="en-GB" sz="2200" dirty="0" smtClean="0">
                  <a:solidFill>
                    <a:schemeClr val="bg2">
                      <a:lumMod val="25000"/>
                    </a:schemeClr>
                  </a:solidFill>
                  <a:latin typeface="+mj-lt"/>
                </a:rPr>
                <a:t>n order for feedback to meaningfully inform improvement the NHS must move beyond simply collecting data. </a:t>
              </a:r>
              <a:br>
                <a:rPr lang="en-GB" sz="2200" dirty="0" smtClean="0">
                  <a:solidFill>
                    <a:schemeClr val="bg2">
                      <a:lumMod val="25000"/>
                    </a:schemeClr>
                  </a:solidFill>
                  <a:latin typeface="+mj-lt"/>
                </a:rPr>
              </a:br>
              <a:r>
                <a:rPr lang="en-GB" sz="2200" dirty="0" smtClean="0">
                  <a:solidFill>
                    <a:schemeClr val="bg2">
                      <a:lumMod val="25000"/>
                    </a:schemeClr>
                  </a:solidFill>
                  <a:latin typeface="+mj-lt"/>
                </a:rPr>
                <a:t>Are </a:t>
              </a:r>
              <a:r>
                <a:rPr lang="en-GB" sz="2200" dirty="0">
                  <a:solidFill>
                    <a:schemeClr val="bg2">
                      <a:lumMod val="25000"/>
                    </a:schemeClr>
                  </a:solidFill>
                  <a:latin typeface="+mj-lt"/>
                </a:rPr>
                <a:t>we just hitting the </a:t>
              </a:r>
              <a:r>
                <a:rPr lang="en-GB" sz="2200" dirty="0" smtClean="0">
                  <a:solidFill>
                    <a:schemeClr val="bg2">
                      <a:lumMod val="25000"/>
                    </a:schemeClr>
                  </a:solidFill>
                  <a:latin typeface="+mj-lt"/>
                </a:rPr>
                <a:t>target, </a:t>
              </a:r>
              <a:r>
                <a:rPr lang="en-GB" sz="2200" dirty="0">
                  <a:solidFill>
                    <a:schemeClr val="bg2">
                      <a:lumMod val="25000"/>
                    </a:schemeClr>
                  </a:solidFill>
                  <a:latin typeface="+mj-lt"/>
                </a:rPr>
                <a:t>but missing the point?</a:t>
              </a:r>
              <a:br>
                <a:rPr lang="en-GB" sz="2200" dirty="0">
                  <a:solidFill>
                    <a:schemeClr val="bg2">
                      <a:lumMod val="25000"/>
                    </a:schemeClr>
                  </a:solidFill>
                  <a:latin typeface="+mj-lt"/>
                </a:rPr>
              </a:br>
              <a:r>
                <a:rPr lang="fr-FR" sz="2200" dirty="0" smtClean="0">
                  <a:solidFill>
                    <a:schemeClr val="bg2">
                      <a:lumMod val="25000"/>
                    </a:schemeClr>
                  </a:solidFill>
                  <a:latin typeface="+mj-lt"/>
                </a:rPr>
                <a:t/>
              </a:r>
              <a:br>
                <a:rPr lang="fr-FR" sz="2200" dirty="0" smtClean="0">
                  <a:solidFill>
                    <a:schemeClr val="bg2">
                      <a:lumMod val="25000"/>
                    </a:schemeClr>
                  </a:solidFill>
                  <a:latin typeface="+mj-lt"/>
                </a:rPr>
              </a:br>
              <a:r>
                <a:rPr lang="fr-FR" sz="2200" dirty="0">
                  <a:solidFill>
                    <a:schemeClr val="bg2">
                      <a:lumMod val="25000"/>
                    </a:schemeClr>
                  </a:solidFill>
                  <a:latin typeface="+mj-lt"/>
                </a:rPr>
                <a:t>Staff </a:t>
              </a:r>
              <a:r>
                <a:rPr lang="en-GB" sz="2200" dirty="0">
                  <a:solidFill>
                    <a:schemeClr val="bg2">
                      <a:lumMod val="25000"/>
                    </a:schemeClr>
                  </a:solidFill>
                  <a:latin typeface="+mj-lt"/>
                </a:rPr>
                <a:t>may respond defensively by ignoring, being reluctant to believe, or give reasons for criticism e.g. viewing patients inexpert, distressed or advantage-seeking. </a:t>
              </a:r>
            </a:p>
            <a:p>
              <a:r>
                <a:rPr lang="fr-FR" sz="2200" dirty="0" smtClean="0">
                  <a:solidFill>
                    <a:schemeClr val="bg2">
                      <a:lumMod val="25000"/>
                    </a:schemeClr>
                  </a:solidFill>
                  <a:latin typeface="+mj-lt"/>
                </a:rPr>
                <a:t/>
              </a:r>
              <a:br>
                <a:rPr lang="fr-FR" sz="2200" dirty="0" smtClean="0">
                  <a:solidFill>
                    <a:schemeClr val="bg2">
                      <a:lumMod val="25000"/>
                    </a:schemeClr>
                  </a:solidFill>
                  <a:latin typeface="+mj-lt"/>
                </a:rPr>
              </a:br>
              <a:r>
                <a:rPr lang="fr-FR" sz="2200" dirty="0" smtClean="0">
                  <a:solidFill>
                    <a:schemeClr val="bg2">
                      <a:lumMod val="25000"/>
                    </a:schemeClr>
                  </a:solidFill>
                  <a:latin typeface="+mj-lt"/>
                </a:rPr>
                <a:t>Staff may have insufficient authority</a:t>
              </a:r>
              <a:r>
                <a:rPr lang="fr-FR" sz="2200" dirty="0">
                  <a:solidFill>
                    <a:schemeClr val="bg2">
                      <a:lumMod val="25000"/>
                    </a:schemeClr>
                  </a:solidFill>
                  <a:latin typeface="+mj-lt"/>
                </a:rPr>
                <a:t>/</a:t>
              </a:r>
              <a:r>
                <a:rPr lang="fr-FR" sz="2200" dirty="0" smtClean="0">
                  <a:solidFill>
                    <a:schemeClr val="bg2">
                      <a:lumMod val="25000"/>
                    </a:schemeClr>
                  </a:solidFill>
                  <a:latin typeface="+mj-lt"/>
                </a:rPr>
                <a:t>autonomy to enact change based on </a:t>
              </a:r>
              <a:r>
                <a:rPr lang="en-GB" sz="2200" dirty="0" smtClean="0">
                  <a:solidFill>
                    <a:schemeClr val="bg2">
                      <a:lumMod val="25000"/>
                    </a:schemeClr>
                  </a:solidFill>
                  <a:latin typeface="+mj-lt"/>
                </a:rPr>
                <a:t>feedback, often arriving unfiltered </a:t>
              </a:r>
              <a:r>
                <a:rPr lang="en-GB" sz="2200" dirty="0">
                  <a:solidFill>
                    <a:schemeClr val="bg2">
                      <a:lumMod val="25000"/>
                    </a:schemeClr>
                  </a:solidFill>
                  <a:latin typeface="+mj-lt"/>
                </a:rPr>
                <a:t>from various </a:t>
              </a:r>
              <a:r>
                <a:rPr lang="en-GB" sz="2200" dirty="0" smtClean="0">
                  <a:solidFill>
                    <a:schemeClr val="bg2">
                      <a:lumMod val="25000"/>
                    </a:schemeClr>
                  </a:solidFill>
                  <a:latin typeface="+mj-lt"/>
                </a:rPr>
                <a:t>sources, or months after data collection.</a:t>
              </a:r>
              <a:r>
                <a:rPr lang="fr-FR" sz="2200" dirty="0" smtClean="0">
                  <a:solidFill>
                    <a:schemeClr val="bg2">
                      <a:lumMod val="25000"/>
                    </a:schemeClr>
                  </a:solidFill>
                  <a:latin typeface="+mj-lt"/>
                </a:rPr>
                <a:t/>
              </a:r>
              <a:br>
                <a:rPr lang="fr-FR" sz="2200" dirty="0" smtClean="0">
                  <a:solidFill>
                    <a:schemeClr val="bg2">
                      <a:lumMod val="25000"/>
                    </a:schemeClr>
                  </a:solidFill>
                  <a:latin typeface="+mj-lt"/>
                </a:rPr>
              </a:br>
              <a:endParaRPr lang="en-GB" sz="2200" dirty="0" smtClean="0">
                <a:solidFill>
                  <a:schemeClr val="bg2">
                    <a:lumMod val="25000"/>
                  </a:schemeClr>
                </a:solidFill>
                <a:latin typeface="+mj-lt"/>
              </a:endParaRPr>
            </a:p>
          </p:txBody>
        </p:sp>
        <p:grpSp>
          <p:nvGrpSpPr>
            <p:cNvPr id="4" name="Group 3"/>
            <p:cNvGrpSpPr/>
            <p:nvPr/>
          </p:nvGrpSpPr>
          <p:grpSpPr>
            <a:xfrm>
              <a:off x="337818" y="1647482"/>
              <a:ext cx="1209846" cy="3797742"/>
              <a:chOff x="286747" y="1359450"/>
              <a:chExt cx="1209846" cy="3797742"/>
            </a:xfrm>
          </p:grpSpPr>
          <p:pic>
            <p:nvPicPr>
              <p:cNvPr id="7" name="Picture 6"/>
              <p:cNvPicPr>
                <a:picLocks noChangeAspect="1"/>
              </p:cNvPicPr>
              <p:nvPr/>
            </p:nvPicPr>
            <p:blipFill rotWithShape="1">
              <a:blip r:embed="rId3"/>
              <a:srcRect b="7601"/>
              <a:stretch/>
            </p:blipFill>
            <p:spPr>
              <a:xfrm>
                <a:off x="306907" y="1359450"/>
                <a:ext cx="1152128" cy="1277462"/>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019" y="4055618"/>
                <a:ext cx="1101574" cy="1101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47" y="2780928"/>
                <a:ext cx="1209846" cy="123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 name="Rectangle 2"/>
          <p:cNvSpPr/>
          <p:nvPr/>
        </p:nvSpPr>
        <p:spPr>
          <a:xfrm>
            <a:off x="0" y="6178078"/>
            <a:ext cx="9144000" cy="923330"/>
          </a:xfrm>
          <a:prstGeom prst="rect">
            <a:avLst/>
          </a:prstGeom>
        </p:spPr>
        <p:txBody>
          <a:bodyPr wrap="square">
            <a:spAutoFit/>
          </a:bodyPr>
          <a:lstStyle/>
          <a:p>
            <a:pPr algn="r"/>
            <a:r>
              <a:rPr lang="en-GB" sz="1200" i="1" dirty="0">
                <a:solidFill>
                  <a:prstClr val="black"/>
                </a:solidFill>
                <a:latin typeface="Trebuchet MS"/>
              </a:rPr>
              <a:t>(Robert et al, 2018; Coulter et al, 2014; Richards et al, 2015; Ocloo &amp; Matthews, </a:t>
            </a:r>
            <a:r>
              <a:rPr lang="en-GB" sz="1200" i="1" dirty="0" smtClean="0">
                <a:solidFill>
                  <a:prstClr val="black"/>
                </a:solidFill>
                <a:latin typeface="Trebuchet MS"/>
              </a:rPr>
              <a:t>2016; </a:t>
            </a:r>
            <a:r>
              <a:rPr lang="en-GB" sz="1200" i="1" dirty="0"/>
              <a:t>Reeves &amp; West, 2014; </a:t>
            </a:r>
            <a:r>
              <a:rPr lang="en-GB" sz="1200" i="1" dirty="0" smtClean="0"/>
              <a:t/>
            </a:r>
            <a:br>
              <a:rPr lang="en-GB" sz="1200" i="1" dirty="0" smtClean="0"/>
            </a:br>
            <a:r>
              <a:rPr lang="en-GB" sz="1200" i="1" dirty="0" smtClean="0"/>
              <a:t>Cheranghi-Sohi </a:t>
            </a:r>
            <a:r>
              <a:rPr lang="en-GB" sz="1200" i="1" dirty="0"/>
              <a:t>&amp; Bower, 2008; Reinders et al, 2011; Adams et al, </a:t>
            </a:r>
            <a:r>
              <a:rPr lang="en-GB" sz="1200" i="1" dirty="0" smtClean="0"/>
              <a:t>2017; </a:t>
            </a:r>
            <a:r>
              <a:rPr lang="en-GB" sz="1200" i="1" dirty="0"/>
              <a:t>Sheard et al, </a:t>
            </a:r>
            <a:r>
              <a:rPr lang="en-GB" sz="1200" i="1" dirty="0" smtClean="0"/>
              <a:t>2018; </a:t>
            </a:r>
            <a:r>
              <a:rPr lang="en-GB" sz="1200" i="1" dirty="0"/>
              <a:t>Coulter, 2016; </a:t>
            </a:r>
            <a:r>
              <a:rPr lang="en-GB" sz="1200" i="1" dirty="0" smtClean="0"/>
              <a:t/>
            </a:r>
            <a:br>
              <a:rPr lang="en-GB" sz="1200" i="1" dirty="0" smtClean="0"/>
            </a:br>
            <a:r>
              <a:rPr lang="en-GB" sz="1200" i="1" dirty="0" smtClean="0"/>
              <a:t>McEachan </a:t>
            </a:r>
            <a:r>
              <a:rPr lang="en-GB" sz="1200" i="1" dirty="0"/>
              <a:t>et al, 2014; O’Hara &amp; Lawton, 2016; Tsiankas et al, </a:t>
            </a:r>
            <a:r>
              <a:rPr lang="en-GB" sz="1200" i="1" dirty="0" smtClean="0"/>
              <a:t>2012)</a:t>
            </a:r>
            <a:r>
              <a:rPr lang="fr-FR" sz="1200" dirty="0">
                <a:solidFill>
                  <a:prstClr val="black"/>
                </a:solidFill>
                <a:latin typeface="Trebuchet MS"/>
              </a:rPr>
              <a:t/>
            </a:r>
            <a:br>
              <a:rPr lang="fr-FR" sz="1200" dirty="0">
                <a:solidFill>
                  <a:prstClr val="black"/>
                </a:solidFill>
                <a:latin typeface="Trebuchet MS"/>
              </a:rPr>
            </a:br>
            <a:endParaRPr lang="en-GB" dirty="0"/>
          </a:p>
        </p:txBody>
      </p:sp>
    </p:spTree>
    <p:extLst>
      <p:ext uri="{BB962C8B-B14F-4D97-AF65-F5344CB8AC3E}">
        <p14:creationId xmlns:p14="http://schemas.microsoft.com/office/powerpoint/2010/main" val="191266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340768"/>
            <a:ext cx="7416824" cy="1883072"/>
          </a:xfrm>
        </p:spPr>
        <p:txBody>
          <a:bodyPr>
            <a:noAutofit/>
          </a:bodyPr>
          <a:lstStyle/>
          <a:p>
            <a:pPr algn="ctr"/>
            <a:r>
              <a:rPr lang="en-GB" sz="2800" dirty="0"/>
              <a:t>How </a:t>
            </a:r>
            <a:r>
              <a:rPr lang="en-GB" sz="2800" dirty="0" smtClean="0"/>
              <a:t>do healthcare </a:t>
            </a:r>
            <a:r>
              <a:rPr lang="en-GB" sz="2800" dirty="0"/>
              <a:t>staff respond to online feedback? A typology of responses published on Care Opinion</a:t>
            </a:r>
          </a:p>
        </p:txBody>
      </p:sp>
      <p:sp>
        <p:nvSpPr>
          <p:cNvPr id="5" name="Subtitle 2"/>
          <p:cNvSpPr txBox="1">
            <a:spLocks/>
          </p:cNvSpPr>
          <p:nvPr/>
        </p:nvSpPr>
        <p:spPr>
          <a:xfrm>
            <a:off x="339080" y="4064868"/>
            <a:ext cx="4953000" cy="1752600"/>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buClr>
                <a:srgbClr val="7F8FA9"/>
              </a:buClr>
            </a:pPr>
            <a:endParaRPr lang="en-GB" sz="1800" dirty="0">
              <a:solidFill>
                <a:srgbClr val="242852"/>
              </a:solidFill>
              <a:latin typeface="Trebuchet MS"/>
              <a:cs typeface="Arial" pitchFamily="34" charset="0"/>
            </a:endParaRPr>
          </a:p>
        </p:txBody>
      </p:sp>
    </p:spTree>
    <p:extLst>
      <p:ext uri="{BB962C8B-B14F-4D97-AF65-F5344CB8AC3E}">
        <p14:creationId xmlns:p14="http://schemas.microsoft.com/office/powerpoint/2010/main" val="3104897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63150783"/>
              </p:ext>
            </p:extLst>
          </p:nvPr>
        </p:nvGraphicFramePr>
        <p:xfrm>
          <a:off x="683568" y="1628800"/>
          <a:ext cx="6984776" cy="4174751"/>
        </p:xfrm>
        <a:graphic>
          <a:graphicData uri="http://schemas.openxmlformats.org/drawingml/2006/table">
            <a:tbl>
              <a:tblPr firstRow="1" firstCol="1" bandRow="1">
                <a:tableStyleId>{775DCB02-9BB8-47FD-8907-85C794F793BA}</a:tableStyleId>
              </a:tblPr>
              <a:tblGrid>
                <a:gridCol w="3960440"/>
                <a:gridCol w="3024336"/>
              </a:tblGrid>
              <a:tr h="374145">
                <a:tc>
                  <a:txBody>
                    <a:bodyPr/>
                    <a:lstStyle/>
                    <a:p>
                      <a:pPr>
                        <a:lnSpc>
                          <a:spcPct val="107000"/>
                        </a:lnSpc>
                        <a:spcBef>
                          <a:spcPts val="200"/>
                        </a:spcBef>
                        <a:spcAft>
                          <a:spcPts val="200"/>
                        </a:spcAft>
                      </a:pPr>
                      <a:r>
                        <a:rPr lang="en-GB" sz="1600" dirty="0">
                          <a:effectLst/>
                          <a:latin typeface="+mj-lt"/>
                        </a:rPr>
                        <a:t> </a:t>
                      </a:r>
                      <a:endParaRPr lang="en-GB" sz="2000" dirty="0">
                        <a:effectLst/>
                        <a:latin typeface="+mj-lt"/>
                        <a:ea typeface="Arial"/>
                        <a:cs typeface="Arial" panose="020B0604020202020204" pitchFamily="34" charset="0"/>
                      </a:endParaRPr>
                    </a:p>
                  </a:txBody>
                  <a:tcPr marL="68580" marR="68580" marT="0" marB="0"/>
                </a:tc>
                <a:tc>
                  <a:txBody>
                    <a:bodyPr/>
                    <a:lstStyle/>
                    <a:p>
                      <a:pPr algn="ctr">
                        <a:lnSpc>
                          <a:spcPct val="107000"/>
                        </a:lnSpc>
                        <a:spcBef>
                          <a:spcPts val="200"/>
                        </a:spcBef>
                        <a:spcAft>
                          <a:spcPts val="200"/>
                        </a:spcAft>
                      </a:pPr>
                      <a:r>
                        <a:rPr lang="en-GB" sz="1600" dirty="0">
                          <a:effectLst/>
                          <a:latin typeface="+mj-lt"/>
                        </a:rPr>
                        <a:t>Purposive sample </a:t>
                      </a:r>
                      <a:br>
                        <a:rPr lang="en-GB" sz="1600" dirty="0">
                          <a:effectLst/>
                          <a:latin typeface="+mj-lt"/>
                        </a:rPr>
                      </a:br>
                      <a:r>
                        <a:rPr lang="en-GB" sz="1600" dirty="0">
                          <a:effectLst/>
                          <a:latin typeface="+mj-lt"/>
                        </a:rPr>
                        <a:t>(486 </a:t>
                      </a:r>
                      <a:r>
                        <a:rPr lang="en-GB" sz="1600" dirty="0" smtClean="0">
                          <a:effectLst/>
                          <a:latin typeface="+mj-lt"/>
                        </a:rPr>
                        <a:t>stories,</a:t>
                      </a:r>
                      <a:r>
                        <a:rPr lang="en-GB" sz="1600" baseline="0" dirty="0" smtClean="0">
                          <a:effectLst/>
                          <a:latin typeface="+mj-lt"/>
                        </a:rPr>
                        <a:t> </a:t>
                      </a:r>
                      <a:r>
                        <a:rPr lang="en-GB" sz="1600" dirty="0" smtClean="0">
                          <a:effectLst/>
                          <a:latin typeface="+mj-lt"/>
                        </a:rPr>
                        <a:t>457 </a:t>
                      </a:r>
                      <a:r>
                        <a:rPr lang="en-GB" sz="1600" dirty="0">
                          <a:effectLst/>
                          <a:latin typeface="+mj-lt"/>
                        </a:rPr>
                        <a:t>responses)</a:t>
                      </a:r>
                      <a:endParaRPr lang="en-GB" sz="2000" dirty="0">
                        <a:effectLst/>
                        <a:latin typeface="+mj-lt"/>
                        <a:ea typeface="Arial"/>
                        <a:cs typeface="Arial" panose="020B0604020202020204" pitchFamily="34" charset="0"/>
                      </a:endParaRPr>
                    </a:p>
                  </a:txBody>
                  <a:tcPr marL="68580" marR="68580" marT="0" marB="0"/>
                </a:tc>
              </a:tr>
              <a:tr h="250102">
                <a:tc>
                  <a:txBody>
                    <a:bodyPr/>
                    <a:lstStyle/>
                    <a:p>
                      <a:pPr>
                        <a:lnSpc>
                          <a:spcPct val="107000"/>
                        </a:lnSpc>
                        <a:spcBef>
                          <a:spcPts val="200"/>
                        </a:spcBef>
                        <a:spcAft>
                          <a:spcPts val="200"/>
                        </a:spcAft>
                      </a:pPr>
                      <a:r>
                        <a:rPr lang="en-GB" sz="1600" dirty="0" smtClean="0">
                          <a:effectLst/>
                          <a:latin typeface="+mj-lt"/>
                        </a:rPr>
                        <a:t>Positive</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60.5% (294)</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r h="250102">
                <a:tc>
                  <a:txBody>
                    <a:bodyPr/>
                    <a:lstStyle/>
                    <a:p>
                      <a:pPr>
                        <a:lnSpc>
                          <a:spcPct val="107000"/>
                        </a:lnSpc>
                        <a:spcBef>
                          <a:spcPts val="200"/>
                        </a:spcBef>
                        <a:spcAft>
                          <a:spcPts val="200"/>
                        </a:spcAft>
                      </a:pPr>
                      <a:r>
                        <a:rPr lang="en-GB" sz="1600" dirty="0">
                          <a:effectLst/>
                          <a:latin typeface="+mj-lt"/>
                        </a:rPr>
                        <a:t>Negative </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22.6% (110)</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r h="250102">
                <a:tc>
                  <a:txBody>
                    <a:bodyPr/>
                    <a:lstStyle/>
                    <a:p>
                      <a:pPr>
                        <a:lnSpc>
                          <a:spcPct val="107000"/>
                        </a:lnSpc>
                        <a:spcBef>
                          <a:spcPts val="200"/>
                        </a:spcBef>
                        <a:spcAft>
                          <a:spcPts val="200"/>
                        </a:spcAft>
                      </a:pPr>
                      <a:r>
                        <a:rPr lang="en-GB" sz="1600" dirty="0" smtClean="0">
                          <a:effectLst/>
                          <a:latin typeface="+mj-lt"/>
                        </a:rPr>
                        <a:t>Mixed</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16.9% (82)</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r h="250102">
                <a:tc>
                  <a:txBody>
                    <a:bodyPr/>
                    <a:lstStyle/>
                    <a:p>
                      <a:pPr>
                        <a:lnSpc>
                          <a:spcPct val="107000"/>
                        </a:lnSpc>
                        <a:spcBef>
                          <a:spcPts val="200"/>
                        </a:spcBef>
                        <a:spcAft>
                          <a:spcPts val="200"/>
                        </a:spcAft>
                      </a:pPr>
                      <a:r>
                        <a:rPr lang="en-GB" sz="1600" dirty="0" smtClean="0">
                          <a:effectLst/>
                          <a:latin typeface="+mj-lt"/>
                        </a:rPr>
                        <a:t>Posted </a:t>
                      </a:r>
                      <a:r>
                        <a:rPr lang="en-GB" sz="1600" dirty="0">
                          <a:effectLst/>
                          <a:latin typeface="+mj-lt"/>
                        </a:rPr>
                        <a:t>via NHS Choices</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50% (243)</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r h="250102">
                <a:tc>
                  <a:txBody>
                    <a:bodyPr/>
                    <a:lstStyle/>
                    <a:p>
                      <a:pPr>
                        <a:lnSpc>
                          <a:spcPct val="107000"/>
                        </a:lnSpc>
                        <a:spcBef>
                          <a:spcPts val="200"/>
                        </a:spcBef>
                        <a:spcAft>
                          <a:spcPts val="200"/>
                        </a:spcAft>
                      </a:pPr>
                      <a:r>
                        <a:rPr lang="en-GB" sz="1600" dirty="0" smtClean="0">
                          <a:effectLst/>
                          <a:latin typeface="+mj-lt"/>
                        </a:rPr>
                        <a:t>Posted </a:t>
                      </a:r>
                      <a:r>
                        <a:rPr lang="en-GB" sz="1600" dirty="0">
                          <a:effectLst/>
                          <a:latin typeface="+mj-lt"/>
                        </a:rPr>
                        <a:t>via Care Opinion</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50% (243)</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r h="250102">
                <a:tc>
                  <a:txBody>
                    <a:bodyPr/>
                    <a:lstStyle/>
                    <a:p>
                      <a:pPr>
                        <a:lnSpc>
                          <a:spcPct val="107000"/>
                        </a:lnSpc>
                        <a:spcBef>
                          <a:spcPts val="200"/>
                        </a:spcBef>
                        <a:spcAft>
                          <a:spcPts val="200"/>
                        </a:spcAft>
                      </a:pPr>
                      <a:r>
                        <a:rPr lang="en-GB" sz="1600" dirty="0" smtClean="0">
                          <a:effectLst/>
                          <a:latin typeface="+mj-lt"/>
                        </a:rPr>
                        <a:t>No </a:t>
                      </a:r>
                      <a:r>
                        <a:rPr lang="en-GB" sz="1600" dirty="0">
                          <a:effectLst/>
                          <a:latin typeface="+mj-lt"/>
                        </a:rPr>
                        <a:t>response</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11.7% (57)</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r h="250102">
                <a:tc>
                  <a:txBody>
                    <a:bodyPr/>
                    <a:lstStyle/>
                    <a:p>
                      <a:pPr>
                        <a:lnSpc>
                          <a:spcPct val="107000"/>
                        </a:lnSpc>
                        <a:spcBef>
                          <a:spcPts val="200"/>
                        </a:spcBef>
                        <a:spcAft>
                          <a:spcPts val="200"/>
                        </a:spcAft>
                      </a:pPr>
                      <a:r>
                        <a:rPr lang="en-GB" sz="1600" dirty="0" smtClean="0">
                          <a:effectLst/>
                          <a:latin typeface="+mj-lt"/>
                        </a:rPr>
                        <a:t>Received </a:t>
                      </a:r>
                      <a:r>
                        <a:rPr lang="en-GB" sz="1600" dirty="0">
                          <a:effectLst/>
                          <a:latin typeface="+mj-lt"/>
                        </a:rPr>
                        <a:t>a response</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88.3% (429)</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r h="50241">
                <a:tc>
                  <a:txBody>
                    <a:bodyPr/>
                    <a:lstStyle/>
                    <a:p>
                      <a:pPr>
                        <a:lnSpc>
                          <a:spcPct val="107000"/>
                        </a:lnSpc>
                        <a:spcBef>
                          <a:spcPts val="200"/>
                        </a:spcBef>
                        <a:spcAft>
                          <a:spcPts val="200"/>
                        </a:spcAft>
                      </a:pPr>
                      <a:r>
                        <a:rPr lang="en-GB" sz="1600" dirty="0" smtClean="0">
                          <a:effectLst/>
                          <a:latin typeface="+mj-lt"/>
                        </a:rPr>
                        <a:t>Received  </a:t>
                      </a:r>
                      <a:r>
                        <a:rPr lang="en-GB" sz="1600" dirty="0">
                          <a:effectLst/>
                          <a:latin typeface="+mj-lt"/>
                        </a:rPr>
                        <a:t>multiple  responses</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6.8% (33)</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r h="250102">
                <a:tc>
                  <a:txBody>
                    <a:bodyPr/>
                    <a:lstStyle/>
                    <a:p>
                      <a:pPr>
                        <a:lnSpc>
                          <a:spcPct val="107000"/>
                        </a:lnSpc>
                        <a:spcBef>
                          <a:spcPts val="200"/>
                        </a:spcBef>
                        <a:spcAft>
                          <a:spcPts val="200"/>
                        </a:spcAft>
                      </a:pPr>
                      <a:r>
                        <a:rPr lang="en-GB" sz="1600" dirty="0">
                          <a:effectLst/>
                          <a:latin typeface="+mj-lt"/>
                        </a:rPr>
                        <a:t>Did not specify the responder</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36.8% (</a:t>
                      </a:r>
                      <a:r>
                        <a:rPr lang="en-GB" sz="1600" dirty="0" smtClean="0">
                          <a:effectLst/>
                          <a:latin typeface="+mj-lt"/>
                        </a:rPr>
                        <a:t>189)</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r h="0">
                <a:tc>
                  <a:txBody>
                    <a:bodyPr/>
                    <a:lstStyle/>
                    <a:p>
                      <a:pPr>
                        <a:lnSpc>
                          <a:spcPct val="107000"/>
                        </a:lnSpc>
                        <a:spcBef>
                          <a:spcPts val="200"/>
                        </a:spcBef>
                        <a:spcAft>
                          <a:spcPts val="200"/>
                        </a:spcAft>
                      </a:pPr>
                      <a:r>
                        <a:rPr lang="en-GB" sz="1600" dirty="0">
                          <a:effectLst/>
                          <a:latin typeface="+mj-lt"/>
                        </a:rPr>
                        <a:t>Specified responder first </a:t>
                      </a:r>
                      <a:r>
                        <a:rPr lang="en-GB" sz="1600" dirty="0" smtClean="0">
                          <a:effectLst/>
                          <a:latin typeface="+mj-lt"/>
                        </a:rPr>
                        <a:t>name</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0.2% (</a:t>
                      </a:r>
                      <a:r>
                        <a:rPr lang="en-GB" sz="1600" dirty="0" smtClean="0">
                          <a:effectLst/>
                          <a:latin typeface="+mj-lt"/>
                        </a:rPr>
                        <a:t>1)</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r h="250102">
                <a:tc>
                  <a:txBody>
                    <a:bodyPr/>
                    <a:lstStyle/>
                    <a:p>
                      <a:pPr>
                        <a:lnSpc>
                          <a:spcPct val="107000"/>
                        </a:lnSpc>
                        <a:spcBef>
                          <a:spcPts val="200"/>
                        </a:spcBef>
                        <a:spcAft>
                          <a:spcPts val="200"/>
                        </a:spcAft>
                      </a:pPr>
                      <a:r>
                        <a:rPr lang="en-GB" sz="1600" dirty="0">
                          <a:effectLst/>
                          <a:latin typeface="+mj-lt"/>
                        </a:rPr>
                        <a:t>Specified responder role </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6.0% (</a:t>
                      </a:r>
                      <a:r>
                        <a:rPr lang="en-GB" sz="1600" dirty="0" smtClean="0">
                          <a:effectLst/>
                          <a:latin typeface="+mj-lt"/>
                        </a:rPr>
                        <a:t>31)</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r h="0">
                <a:tc>
                  <a:txBody>
                    <a:bodyPr/>
                    <a:lstStyle/>
                    <a:p>
                      <a:pPr>
                        <a:lnSpc>
                          <a:spcPct val="107000"/>
                        </a:lnSpc>
                        <a:spcBef>
                          <a:spcPts val="200"/>
                        </a:spcBef>
                        <a:spcAft>
                          <a:spcPts val="200"/>
                        </a:spcAft>
                      </a:pPr>
                      <a:r>
                        <a:rPr lang="en-GB" sz="1600" dirty="0">
                          <a:effectLst/>
                          <a:latin typeface="+mj-lt"/>
                        </a:rPr>
                        <a:t>Specified responder first name and role</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1.0% (5) </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r h="47033">
                <a:tc>
                  <a:txBody>
                    <a:bodyPr/>
                    <a:lstStyle/>
                    <a:p>
                      <a:pPr>
                        <a:lnSpc>
                          <a:spcPct val="107000"/>
                        </a:lnSpc>
                        <a:spcBef>
                          <a:spcPts val="200"/>
                        </a:spcBef>
                        <a:spcAft>
                          <a:spcPts val="200"/>
                        </a:spcAft>
                      </a:pPr>
                      <a:r>
                        <a:rPr lang="en-GB" sz="1600" dirty="0">
                          <a:effectLst/>
                          <a:latin typeface="+mj-lt"/>
                        </a:rPr>
                        <a:t>Specified responder surname and role</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0.2% (</a:t>
                      </a:r>
                      <a:r>
                        <a:rPr lang="en-GB" sz="1600" dirty="0" smtClean="0">
                          <a:effectLst/>
                          <a:latin typeface="+mj-lt"/>
                        </a:rPr>
                        <a:t>1)</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r h="118619">
                <a:tc>
                  <a:txBody>
                    <a:bodyPr/>
                    <a:lstStyle/>
                    <a:p>
                      <a:pPr>
                        <a:lnSpc>
                          <a:spcPct val="107000"/>
                        </a:lnSpc>
                        <a:spcBef>
                          <a:spcPts val="200"/>
                        </a:spcBef>
                        <a:spcAft>
                          <a:spcPts val="200"/>
                        </a:spcAft>
                      </a:pPr>
                      <a:r>
                        <a:rPr lang="en-GB" sz="1600" dirty="0">
                          <a:effectLst/>
                          <a:latin typeface="+mj-lt"/>
                        </a:rPr>
                        <a:t>Specified responder full name and role</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c>
                  <a:txBody>
                    <a:bodyPr/>
                    <a:lstStyle/>
                    <a:p>
                      <a:pPr algn="ctr">
                        <a:lnSpc>
                          <a:spcPct val="107000"/>
                        </a:lnSpc>
                        <a:spcBef>
                          <a:spcPts val="200"/>
                        </a:spcBef>
                        <a:spcAft>
                          <a:spcPts val="200"/>
                        </a:spcAft>
                      </a:pPr>
                      <a:r>
                        <a:rPr lang="en-GB" sz="1600" dirty="0">
                          <a:effectLst/>
                          <a:latin typeface="+mj-lt"/>
                        </a:rPr>
                        <a:t>55.3% (</a:t>
                      </a:r>
                      <a:r>
                        <a:rPr lang="en-GB" sz="1600" dirty="0" smtClean="0">
                          <a:effectLst/>
                          <a:latin typeface="+mj-lt"/>
                        </a:rPr>
                        <a:t>287)</a:t>
                      </a:r>
                      <a:endParaRPr lang="en-GB" sz="2000" dirty="0">
                        <a:effectLst/>
                        <a:latin typeface="+mj-lt"/>
                        <a:ea typeface="Arial"/>
                        <a:cs typeface="Arial" panose="020B0604020202020204" pitchFamily="34" charset="0"/>
                      </a:endParaRPr>
                    </a:p>
                  </a:txBody>
                  <a:tcPr marL="68580" marR="68580" marT="0" marB="0">
                    <a:solidFill>
                      <a:schemeClr val="tx2">
                        <a:lumMod val="20000"/>
                        <a:lumOff val="80000"/>
                      </a:schemeClr>
                    </a:solidFill>
                  </a:tcPr>
                </a:tc>
              </a:tr>
            </a:tbl>
          </a:graphicData>
        </a:graphic>
      </p:graphicFrame>
      <p:pic>
        <p:nvPicPr>
          <p:cNvPr id="10" name="Picture 6" descr="https://cdn4.iconfinder.com/data/icons/got-an-idea/128/target_audience-51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11" b="98828" l="2539" r="96875">
                        <a14:foregroundMark x1="35156" y1="44727" x2="35156" y2="44727"/>
                        <a14:foregroundMark x1="36328" y1="35742" x2="36328" y2="35742"/>
                        <a14:foregroundMark x1="51758" y1="50195" x2="51758" y2="50195"/>
                        <a14:foregroundMark x1="49023" y1="40234" x2="49023" y2="40234"/>
                        <a14:foregroundMark x1="64063" y1="46680" x2="64063" y2="46680"/>
                        <a14:foregroundMark x1="62305" y1="34180" x2="62305" y2="34180"/>
                        <a14:foregroundMark x1="81445" y1="60742" x2="81445" y2="60742"/>
                        <a14:foregroundMark x1="84766" y1="42773" x2="84766" y2="42773"/>
                        <a14:foregroundMark x1="82813" y1="25195" x2="82813" y2="25195"/>
                        <a14:foregroundMark x1="70508" y1="13086" x2="70508" y2="13086"/>
                        <a14:foregroundMark x1="50000" y1="7617" x2="50000" y2="7617"/>
                        <a14:foregroundMark x1="28516" y1="12695" x2="28516" y2="12695"/>
                        <a14:foregroundMark x1="15039" y1="25195" x2="15039" y2="25195"/>
                        <a14:foregroundMark x1="10938" y1="42578" x2="10938" y2="42578"/>
                        <a14:foregroundMark x1="14258" y1="61328" x2="14258" y2="61328"/>
                        <a14:foregroundMark x1="30859" y1="76367" x2="30859" y2="76367"/>
                        <a14:foregroundMark x1="35156" y1="33008" x2="35156" y2="33008"/>
                        <a14:foregroundMark x1="38867" y1="35742" x2="38867" y2="35742"/>
                        <a14:foregroundMark x1="38086" y1="47852" x2="38086" y2="47852"/>
                        <a14:foregroundMark x1="30859" y1="49609" x2="30859" y2="49609"/>
                        <a14:foregroundMark x1="30469" y1="43164" x2="30469" y2="43164"/>
                        <a14:foregroundMark x1="44531" y1="50977" x2="44531" y2="50977"/>
                        <a14:foregroundMark x1="50977" y1="53516" x2="50977" y2="53516"/>
                        <a14:foregroundMark x1="46680" y1="48438" x2="46680" y2="48438"/>
                        <a14:foregroundMark x1="50000" y1="37695" x2="50000" y2="37695"/>
                        <a14:foregroundMark x1="59961" y1="43945" x2="59961" y2="43945"/>
                        <a14:foregroundMark x1="60352" y1="49805" x2="60352" y2="49805"/>
                        <a14:foregroundMark x1="67969" y1="48633" x2="67969" y2="48633"/>
                        <a14:foregroundMark x1="61328" y1="37695" x2="61328" y2="37695"/>
                        <a14:foregroundMark x1="49805" y1="81250" x2="49805" y2="81250"/>
                        <a14:backgroundMark x1="54883" y1="46289" x2="54883" y2="46289"/>
                        <a14:backgroundMark x1="57031" y1="48047" x2="57031" y2="48047"/>
                      </a14:backgroundRemoval>
                    </a14:imgEffect>
                  </a14:imgLayer>
                </a14:imgProps>
              </a:ext>
              <a:ext uri="{28A0092B-C50C-407E-A947-70E740481C1C}">
                <a14:useLocalDpi xmlns:a14="http://schemas.microsoft.com/office/drawing/2010/main" val="0"/>
              </a:ext>
            </a:extLst>
          </a:blip>
          <a:srcRect/>
          <a:stretch>
            <a:fillRect/>
          </a:stretch>
        </p:blipFill>
        <p:spPr bwMode="auto">
          <a:xfrm>
            <a:off x="7488314" y="620688"/>
            <a:ext cx="1380081" cy="13800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36719" y="6519827"/>
            <a:ext cx="2007281" cy="276999"/>
          </a:xfrm>
          <a:prstGeom prst="rect">
            <a:avLst/>
          </a:prstGeom>
        </p:spPr>
        <p:txBody>
          <a:bodyPr wrap="none">
            <a:spAutoFit/>
          </a:bodyPr>
          <a:lstStyle/>
          <a:p>
            <a:r>
              <a:rPr lang="fr-FR" sz="1200" i="1" dirty="0">
                <a:solidFill>
                  <a:prstClr val="black"/>
                </a:solidFill>
                <a:latin typeface="Trebuchet MS"/>
              </a:rPr>
              <a:t>(Spencer &amp; Ritchie, 2002).</a:t>
            </a:r>
            <a:endParaRPr lang="en-GB" dirty="0"/>
          </a:p>
        </p:txBody>
      </p:sp>
    </p:spTree>
    <p:extLst>
      <p:ext uri="{BB962C8B-B14F-4D97-AF65-F5344CB8AC3E}">
        <p14:creationId xmlns:p14="http://schemas.microsoft.com/office/powerpoint/2010/main" val="3411404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8510" y="1241263"/>
            <a:ext cx="1641260" cy="164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100720" y="1275659"/>
            <a:ext cx="6984776" cy="430887"/>
          </a:xfrm>
          <a:prstGeom prst="rect">
            <a:avLst/>
          </a:prstGeom>
        </p:spPr>
        <p:txBody>
          <a:bodyPr wrap="square">
            <a:spAutoFit/>
          </a:bodyPr>
          <a:lstStyle/>
          <a:p>
            <a:r>
              <a:rPr lang="en-GB" sz="2200" dirty="0" smtClean="0">
                <a:solidFill>
                  <a:schemeClr val="bg2">
                    <a:lumMod val="50000"/>
                  </a:schemeClr>
                </a:solidFill>
                <a:latin typeface="+mj-lt"/>
              </a:rPr>
              <a:t>Non-response (11.7%)</a:t>
            </a:r>
            <a:endParaRPr lang="en-GB" sz="1400" i="1" dirty="0">
              <a:latin typeface="+mj-lt"/>
            </a:endParaRPr>
          </a:p>
        </p:txBody>
      </p:sp>
      <p:sp>
        <p:nvSpPr>
          <p:cNvPr id="6" name="Rectangle 5"/>
          <p:cNvSpPr/>
          <p:nvPr/>
        </p:nvSpPr>
        <p:spPr>
          <a:xfrm>
            <a:off x="2118654" y="1924175"/>
            <a:ext cx="6971916" cy="1477328"/>
          </a:xfrm>
          <a:prstGeom prst="rect">
            <a:avLst/>
          </a:prstGeom>
        </p:spPr>
        <p:txBody>
          <a:bodyPr wrap="square">
            <a:spAutoFit/>
          </a:bodyPr>
          <a:lstStyle/>
          <a:p>
            <a:r>
              <a:rPr lang="en-GB" i="1" dirty="0">
                <a:solidFill>
                  <a:schemeClr val="bg2">
                    <a:lumMod val="25000"/>
                  </a:schemeClr>
                </a:solidFill>
                <a:latin typeface="+mj-lt"/>
              </a:rPr>
              <a:t>“I am constantly having to chase secretaries from three hospitals for medical evidence for benefits. It is like getting blood out of a stone. GP's letters are useless as they do not understand the complexities of conditions. There is a strict time frame for medical evidence.”</a:t>
            </a:r>
          </a:p>
        </p:txBody>
      </p:sp>
      <p:sp>
        <p:nvSpPr>
          <p:cNvPr id="15" name="Rectangle 14"/>
          <p:cNvSpPr/>
          <p:nvPr/>
        </p:nvSpPr>
        <p:spPr>
          <a:xfrm>
            <a:off x="5334835" y="1104709"/>
            <a:ext cx="3792629" cy="280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p:cNvGrpSpPr/>
          <p:nvPr/>
        </p:nvGrpSpPr>
        <p:grpSpPr>
          <a:xfrm>
            <a:off x="305594" y="2969455"/>
            <a:ext cx="2752923" cy="621736"/>
            <a:chOff x="144398" y="2394961"/>
            <a:chExt cx="2752923" cy="621736"/>
          </a:xfrm>
        </p:grpSpPr>
        <p:sp>
          <p:nvSpPr>
            <p:cNvPr id="3" name="TextBox 2"/>
            <p:cNvSpPr txBox="1"/>
            <p:nvPr/>
          </p:nvSpPr>
          <p:spPr>
            <a:xfrm>
              <a:off x="144398" y="2708920"/>
              <a:ext cx="2752923" cy="307777"/>
            </a:xfrm>
            <a:prstGeom prst="rect">
              <a:avLst/>
            </a:prstGeom>
            <a:noFill/>
          </p:spPr>
          <p:txBody>
            <a:bodyPr wrap="square" rtlCol="0">
              <a:spAutoFit/>
            </a:bodyPr>
            <a:lstStyle/>
            <a:p>
              <a:r>
                <a:rPr lang="en-GB" sz="1400" dirty="0" smtClean="0">
                  <a:latin typeface="+mj-lt"/>
                </a:rPr>
                <a:t>39.3%  21.4% 39.3%</a:t>
              </a:r>
              <a:endParaRPr lang="en-GB" sz="1400" dirty="0">
                <a:latin typeface="+mj-lt"/>
              </a:endParaRPr>
            </a:p>
          </p:txBody>
        </p:sp>
        <p:pic>
          <p:nvPicPr>
            <p:cNvPr id="1027"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foregroundMark x1="14513" y1="26119" x2="14513" y2="26119"/>
                          <a14:foregroundMark x1="49105" y1="25373" x2="49105" y2="25373"/>
                          <a14:foregroundMark x1="78728" y1="28358" x2="78728" y2="28358"/>
                          <a14:foregroundMark x1="74155" y1="11194" x2="74155" y2="11194"/>
                          <a14:foregroundMark x1="84294" y1="11194" x2="84294" y2="11194"/>
                          <a14:foregroundMark x1="52286" y1="8582" x2="52286" y2="8582"/>
                          <a14:foregroundMark x1="40755" y1="10821" x2="40755" y2="10821"/>
                          <a14:foregroundMark x1="18091" y1="12313" x2="18091" y2="12313"/>
                          <a14:foregroundMark x1="8946" y1="12313" x2="8946" y2="12313"/>
                          <a14:foregroundMark x1="5964" y1="70149" x2="5964" y2="70149"/>
                          <a14:foregroundMark x1="72763" y1="69403" x2="72763" y2="69403"/>
                        </a14:backgroundRemoval>
                      </a14:imgEffect>
                    </a14:imgLayer>
                  </a14:imgProps>
                </a:ext>
                <a:ext uri="{28A0092B-C50C-407E-A947-70E740481C1C}">
                  <a14:useLocalDpi xmlns:a14="http://schemas.microsoft.com/office/drawing/2010/main" val="0"/>
                </a:ext>
              </a:extLst>
            </a:blip>
            <a:srcRect b="62302"/>
            <a:stretch/>
          </p:blipFill>
          <p:spPr bwMode="auto">
            <a:xfrm>
              <a:off x="245351" y="2394961"/>
              <a:ext cx="1508512" cy="302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Rectangle 17"/>
          <p:cNvSpPr/>
          <p:nvPr/>
        </p:nvSpPr>
        <p:spPr>
          <a:xfrm>
            <a:off x="239477" y="4797152"/>
            <a:ext cx="8744703" cy="1785104"/>
          </a:xfrm>
          <a:prstGeom prst="rect">
            <a:avLst/>
          </a:prstGeom>
        </p:spPr>
        <p:txBody>
          <a:bodyPr wrap="square">
            <a:spAutoFit/>
          </a:bodyPr>
          <a:lstStyle/>
          <a:p>
            <a:r>
              <a:rPr lang="en-GB" sz="2200" dirty="0" smtClean="0">
                <a:solidFill>
                  <a:schemeClr val="bg2">
                    <a:lumMod val="25000"/>
                  </a:schemeClr>
                </a:solidFill>
                <a:latin typeface="+mj-lt"/>
              </a:rPr>
              <a:t>A minority of patient stories did not receive a response within the 3 months+ timeframe since data extraction. However, it was unclear if staff were able to learn from those narratives despite not publically responding.</a:t>
            </a:r>
            <a:br>
              <a:rPr lang="en-GB" sz="2200" dirty="0" smtClean="0">
                <a:solidFill>
                  <a:schemeClr val="bg2">
                    <a:lumMod val="25000"/>
                  </a:schemeClr>
                </a:solidFill>
                <a:latin typeface="+mj-lt"/>
              </a:rPr>
            </a:br>
            <a:endParaRPr lang="en-GB" sz="2200" dirty="0" smtClean="0">
              <a:solidFill>
                <a:schemeClr val="bg2">
                  <a:lumMod val="25000"/>
                </a:schemeClr>
              </a:solidFill>
              <a:latin typeface="+mj-lt"/>
            </a:endParaRPr>
          </a:p>
        </p:txBody>
      </p:sp>
    </p:spTree>
    <p:extLst>
      <p:ext uri="{BB962C8B-B14F-4D97-AF65-F5344CB8AC3E}">
        <p14:creationId xmlns:p14="http://schemas.microsoft.com/office/powerpoint/2010/main" val="679735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2667" b="89778" l="0" r="100000">
                        <a14:foregroundMark x1="66222" y1="49778" x2="66222" y2="49778"/>
                        <a14:foregroundMark x1="78222" y1="49778" x2="78222" y2="49778"/>
                        <a14:foregroundMark x1="93333" y1="49778" x2="93333" y2="49778"/>
                      </a14:backgroundRemoval>
                    </a14:imgEffect>
                  </a14:imgLayer>
                </a14:imgProps>
              </a:ext>
              <a:ext uri="{28A0092B-C50C-407E-A947-70E740481C1C}">
                <a14:useLocalDpi xmlns:a14="http://schemas.microsoft.com/office/drawing/2010/main" val="0"/>
              </a:ext>
            </a:extLst>
          </a:blip>
          <a:srcRect/>
          <a:stretch>
            <a:fillRect/>
          </a:stretch>
        </p:blipFill>
        <p:spPr bwMode="auto">
          <a:xfrm>
            <a:off x="374297" y="1053316"/>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030017" y="549260"/>
            <a:ext cx="6984776" cy="430887"/>
          </a:xfrm>
          <a:prstGeom prst="rect">
            <a:avLst/>
          </a:prstGeom>
        </p:spPr>
        <p:txBody>
          <a:bodyPr wrap="square">
            <a:spAutoFit/>
          </a:bodyPr>
          <a:lstStyle/>
          <a:p>
            <a:r>
              <a:rPr lang="en-GB" sz="2200" dirty="0" smtClean="0">
                <a:solidFill>
                  <a:schemeClr val="bg2">
                    <a:lumMod val="50000"/>
                  </a:schemeClr>
                </a:solidFill>
                <a:latin typeface="+mj-lt"/>
              </a:rPr>
              <a:t>Generic response (10.5%)</a:t>
            </a:r>
            <a:endParaRPr lang="en-GB" sz="1400" i="1" dirty="0">
              <a:latin typeface="+mj-lt"/>
            </a:endParaRPr>
          </a:p>
        </p:txBody>
      </p:sp>
      <p:sp>
        <p:nvSpPr>
          <p:cNvPr id="9" name="Rectangle 8"/>
          <p:cNvSpPr/>
          <p:nvPr/>
        </p:nvSpPr>
        <p:spPr>
          <a:xfrm>
            <a:off x="2051720" y="1215330"/>
            <a:ext cx="6963073" cy="2585323"/>
          </a:xfrm>
          <a:prstGeom prst="rect">
            <a:avLst/>
          </a:prstGeom>
        </p:spPr>
        <p:txBody>
          <a:bodyPr wrap="square">
            <a:spAutoFit/>
          </a:bodyPr>
          <a:lstStyle/>
          <a:p>
            <a:r>
              <a:rPr lang="en-GB" i="1" dirty="0" smtClean="0">
                <a:solidFill>
                  <a:schemeClr val="bg2">
                    <a:lumMod val="25000"/>
                  </a:schemeClr>
                </a:solidFill>
                <a:latin typeface="+mj-lt"/>
              </a:rPr>
              <a:t>“I </a:t>
            </a:r>
            <a:r>
              <a:rPr lang="en-GB" i="1" dirty="0">
                <a:solidFill>
                  <a:schemeClr val="bg2">
                    <a:lumMod val="25000"/>
                  </a:schemeClr>
                </a:solidFill>
                <a:latin typeface="+mj-lt"/>
              </a:rPr>
              <a:t>contacted healthy </a:t>
            </a:r>
            <a:r>
              <a:rPr lang="en-GB" i="1" dirty="0" smtClean="0">
                <a:solidFill>
                  <a:schemeClr val="bg2">
                    <a:lumMod val="25000"/>
                  </a:schemeClr>
                </a:solidFill>
                <a:latin typeface="+mj-lt"/>
              </a:rPr>
              <a:t>minds </a:t>
            </a:r>
            <a:r>
              <a:rPr lang="en-GB" i="1" dirty="0">
                <a:solidFill>
                  <a:schemeClr val="bg2">
                    <a:lumMod val="25000"/>
                  </a:schemeClr>
                </a:solidFill>
                <a:latin typeface="+mj-lt"/>
              </a:rPr>
              <a:t>and then got a copy of my medical records and it clearly states somebody's name on my medical record that is her real name. </a:t>
            </a:r>
            <a:r>
              <a:rPr lang="en-GB" i="1" dirty="0" smtClean="0">
                <a:solidFill>
                  <a:schemeClr val="bg2">
                    <a:lumMod val="25000"/>
                  </a:schemeClr>
                </a:solidFill>
                <a:latin typeface="+mj-lt"/>
              </a:rPr>
              <a:t>X have </a:t>
            </a:r>
            <a:r>
              <a:rPr lang="en-GB" i="1" dirty="0">
                <a:solidFill>
                  <a:schemeClr val="bg2">
                    <a:lumMod val="25000"/>
                  </a:schemeClr>
                </a:solidFill>
                <a:latin typeface="+mj-lt"/>
              </a:rPr>
              <a:t>told me they have tried to change it but their IT system won't let them. The CEO of both CCG groups know about this as well as the </a:t>
            </a:r>
            <a:r>
              <a:rPr lang="en-GB" i="1" dirty="0" smtClean="0">
                <a:solidFill>
                  <a:schemeClr val="bg2">
                    <a:lumMod val="25000"/>
                  </a:schemeClr>
                </a:solidFill>
                <a:latin typeface="+mj-lt"/>
              </a:rPr>
              <a:t>X </a:t>
            </a:r>
            <a:r>
              <a:rPr lang="en-GB" i="1" dirty="0">
                <a:solidFill>
                  <a:schemeClr val="bg2">
                    <a:lumMod val="25000"/>
                  </a:schemeClr>
                </a:solidFill>
                <a:latin typeface="+mj-lt"/>
              </a:rPr>
              <a:t>but will not do anything about it. Very upset that the people that record on my medical record think this is ok in a modern NHS service</a:t>
            </a:r>
            <a:r>
              <a:rPr lang="en-GB" i="1" dirty="0" smtClean="0">
                <a:solidFill>
                  <a:schemeClr val="bg2">
                    <a:lumMod val="25000"/>
                  </a:schemeClr>
                </a:solidFill>
                <a:latin typeface="+mj-lt"/>
              </a:rPr>
              <a:t>.”</a:t>
            </a:r>
            <a:br>
              <a:rPr lang="en-GB" i="1" dirty="0" smtClean="0">
                <a:solidFill>
                  <a:schemeClr val="bg2">
                    <a:lumMod val="25000"/>
                  </a:schemeClr>
                </a:solidFill>
                <a:latin typeface="+mj-lt"/>
              </a:rPr>
            </a:br>
            <a:r>
              <a:rPr lang="en-GB" i="1" dirty="0" smtClean="0">
                <a:solidFill>
                  <a:schemeClr val="bg2">
                    <a:lumMod val="25000"/>
                  </a:schemeClr>
                </a:solidFill>
                <a:latin typeface="+mj-lt"/>
              </a:rPr>
              <a:t/>
            </a:r>
            <a:br>
              <a:rPr lang="en-GB" i="1" dirty="0" smtClean="0">
                <a:solidFill>
                  <a:schemeClr val="bg2">
                    <a:lumMod val="25000"/>
                  </a:schemeClr>
                </a:solidFill>
                <a:latin typeface="+mj-lt"/>
              </a:rPr>
            </a:br>
            <a:endParaRPr lang="en-GB" b="1" dirty="0">
              <a:solidFill>
                <a:schemeClr val="bg2">
                  <a:lumMod val="25000"/>
                </a:schemeClr>
              </a:solidFill>
              <a:latin typeface="+mj-lt"/>
            </a:endParaRPr>
          </a:p>
        </p:txBody>
      </p:sp>
      <p:grpSp>
        <p:nvGrpSpPr>
          <p:cNvPr id="12" name="Group 11"/>
          <p:cNvGrpSpPr/>
          <p:nvPr/>
        </p:nvGrpSpPr>
        <p:grpSpPr>
          <a:xfrm>
            <a:off x="2174033" y="3311848"/>
            <a:ext cx="6747049" cy="981828"/>
            <a:chOff x="1403648" y="6022762"/>
            <a:chExt cx="7393029" cy="660249"/>
          </a:xfrm>
        </p:grpSpPr>
        <p:sp>
          <p:nvSpPr>
            <p:cNvPr id="2" name="Rectangle 1"/>
            <p:cNvSpPr/>
            <p:nvPr/>
          </p:nvSpPr>
          <p:spPr>
            <a:xfrm>
              <a:off x="1403648" y="6022762"/>
              <a:ext cx="7200801" cy="660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403648" y="6022763"/>
              <a:ext cx="7393029" cy="646331"/>
            </a:xfrm>
            <a:prstGeom prst="rect">
              <a:avLst/>
            </a:prstGeom>
          </p:spPr>
          <p:txBody>
            <a:bodyPr wrap="square">
              <a:spAutoFit/>
            </a:bodyPr>
            <a:lstStyle/>
            <a:p>
              <a:pPr lvl="0"/>
              <a:r>
                <a:rPr lang="en-GB" i="1" dirty="0">
                  <a:solidFill>
                    <a:srgbClr val="ACCBF9">
                      <a:lumMod val="25000"/>
                    </a:srgbClr>
                  </a:solidFill>
                  <a:latin typeface="Trebuchet MS"/>
                </a:rPr>
                <a:t>“</a:t>
              </a:r>
              <a:r>
                <a:rPr lang="en-GB" b="1" i="1" dirty="0">
                  <a:solidFill>
                    <a:srgbClr val="ACCBF9">
                      <a:lumMod val="25000"/>
                    </a:srgbClr>
                  </a:solidFill>
                  <a:latin typeface="Trebuchet MS"/>
                </a:rPr>
                <a:t>Thank you for your posting. We take all concerns raised seriously and respond to them through the appropriate forums.”</a:t>
              </a:r>
              <a:endParaRPr lang="en-GB" b="1" dirty="0">
                <a:solidFill>
                  <a:srgbClr val="ACCBF9">
                    <a:lumMod val="25000"/>
                  </a:srgbClr>
                </a:solidFill>
                <a:latin typeface="Trebuchet MS"/>
              </a:endParaRPr>
            </a:p>
          </p:txBody>
        </p:sp>
      </p:grpSp>
      <p:sp>
        <p:nvSpPr>
          <p:cNvPr id="15" name="Rectangle 14"/>
          <p:cNvSpPr/>
          <p:nvPr/>
        </p:nvSpPr>
        <p:spPr>
          <a:xfrm>
            <a:off x="5352769" y="484134"/>
            <a:ext cx="3792629" cy="280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p:cNvGrpSpPr/>
          <p:nvPr/>
        </p:nvGrpSpPr>
        <p:grpSpPr>
          <a:xfrm>
            <a:off x="229816" y="2493476"/>
            <a:ext cx="2752923" cy="621736"/>
            <a:chOff x="144398" y="2394961"/>
            <a:chExt cx="2752923" cy="621736"/>
          </a:xfrm>
        </p:grpSpPr>
        <p:sp>
          <p:nvSpPr>
            <p:cNvPr id="21" name="TextBox 20"/>
            <p:cNvSpPr txBox="1"/>
            <p:nvPr/>
          </p:nvSpPr>
          <p:spPr>
            <a:xfrm>
              <a:off x="144398" y="2708920"/>
              <a:ext cx="2752923" cy="307777"/>
            </a:xfrm>
            <a:prstGeom prst="rect">
              <a:avLst/>
            </a:prstGeom>
            <a:noFill/>
          </p:spPr>
          <p:txBody>
            <a:bodyPr wrap="square" rtlCol="0">
              <a:spAutoFit/>
            </a:bodyPr>
            <a:lstStyle/>
            <a:p>
              <a:r>
                <a:rPr lang="en-GB" sz="1400" dirty="0" smtClean="0">
                  <a:latin typeface="+mj-lt"/>
                </a:rPr>
                <a:t>  12%   12%   76%</a:t>
              </a:r>
              <a:endParaRPr lang="en-GB" sz="1400" dirty="0">
                <a:latin typeface="+mj-lt"/>
              </a:endParaRPr>
            </a:p>
          </p:txBody>
        </p:sp>
        <p:pic>
          <p:nvPicPr>
            <p:cNvPr id="22"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foregroundMark x1="14513" y1="26119" x2="14513" y2="26119"/>
                          <a14:foregroundMark x1="49105" y1="25373" x2="49105" y2="25373"/>
                          <a14:foregroundMark x1="78728" y1="28358" x2="78728" y2="28358"/>
                          <a14:foregroundMark x1="74155" y1="11194" x2="74155" y2="11194"/>
                          <a14:foregroundMark x1="84294" y1="11194" x2="84294" y2="11194"/>
                          <a14:foregroundMark x1="52286" y1="8582" x2="52286" y2="8582"/>
                          <a14:foregroundMark x1="40755" y1="10821" x2="40755" y2="10821"/>
                          <a14:foregroundMark x1="18091" y1="12313" x2="18091" y2="12313"/>
                          <a14:foregroundMark x1="8946" y1="12313" x2="8946" y2="12313"/>
                          <a14:foregroundMark x1="5964" y1="70149" x2="5964" y2="70149"/>
                          <a14:foregroundMark x1="72763" y1="69403" x2="72763" y2="69403"/>
                        </a14:backgroundRemoval>
                      </a14:imgEffect>
                    </a14:imgLayer>
                  </a14:imgProps>
                </a:ext>
                <a:ext uri="{28A0092B-C50C-407E-A947-70E740481C1C}">
                  <a14:useLocalDpi xmlns:a14="http://schemas.microsoft.com/office/drawing/2010/main" val="0"/>
                </a:ext>
              </a:extLst>
            </a:blip>
            <a:srcRect b="62302"/>
            <a:stretch/>
          </p:blipFill>
          <p:spPr bwMode="auto">
            <a:xfrm>
              <a:off x="245351" y="2394961"/>
              <a:ext cx="1508512" cy="302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Rectangle 17"/>
          <p:cNvSpPr/>
          <p:nvPr/>
        </p:nvSpPr>
        <p:spPr>
          <a:xfrm>
            <a:off x="177808" y="4941168"/>
            <a:ext cx="8744703" cy="1785104"/>
          </a:xfrm>
          <a:prstGeom prst="rect">
            <a:avLst/>
          </a:prstGeom>
        </p:spPr>
        <p:txBody>
          <a:bodyPr wrap="square">
            <a:spAutoFit/>
          </a:bodyPr>
          <a:lstStyle/>
          <a:p>
            <a:r>
              <a:rPr lang="en-GB" sz="2200" dirty="0" smtClean="0">
                <a:solidFill>
                  <a:schemeClr val="bg2">
                    <a:lumMod val="25000"/>
                  </a:schemeClr>
                </a:solidFill>
                <a:latin typeface="+mj-lt"/>
              </a:rPr>
              <a:t>Copied and pasted regardless of story content. Superficial thanks and ‘non-apologies’. Some </a:t>
            </a:r>
            <a:r>
              <a:rPr lang="en-GB" sz="2200" dirty="0">
                <a:solidFill>
                  <a:schemeClr val="bg2">
                    <a:lumMod val="25000"/>
                  </a:schemeClr>
                </a:solidFill>
                <a:latin typeface="+mj-lt"/>
              </a:rPr>
              <a:t>organisations crafted two responses, one to be sent to all positive stories and one to be sent to all negative stories. </a:t>
            </a:r>
            <a:r>
              <a:rPr lang="en-GB" sz="2200" dirty="0" smtClean="0">
                <a:solidFill>
                  <a:schemeClr val="bg2">
                    <a:lumMod val="25000"/>
                  </a:schemeClr>
                </a:solidFill>
                <a:latin typeface="+mj-lt"/>
              </a:rPr>
              <a:t>Lacked any </a:t>
            </a:r>
            <a:r>
              <a:rPr lang="en-GB" sz="2200" dirty="0">
                <a:solidFill>
                  <a:schemeClr val="bg2">
                    <a:lumMod val="25000"/>
                  </a:schemeClr>
                </a:solidFill>
                <a:latin typeface="+mj-lt"/>
              </a:rPr>
              <a:t>personalised </a:t>
            </a:r>
            <a:r>
              <a:rPr lang="en-GB" sz="2200" dirty="0" smtClean="0">
                <a:solidFill>
                  <a:schemeClr val="bg2">
                    <a:lumMod val="25000"/>
                  </a:schemeClr>
                </a:solidFill>
                <a:latin typeface="+mj-lt"/>
              </a:rPr>
              <a:t>element. Staff may be restricted in the response they can give due to Trust-wide policy. </a:t>
            </a:r>
          </a:p>
        </p:txBody>
      </p:sp>
    </p:spTree>
    <p:extLst>
      <p:ext uri="{BB962C8B-B14F-4D97-AF65-F5344CB8AC3E}">
        <p14:creationId xmlns:p14="http://schemas.microsoft.com/office/powerpoint/2010/main" val="4029833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35696" y="2204864"/>
            <a:ext cx="7128792" cy="145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1833231" y="692696"/>
            <a:ext cx="6984776" cy="430887"/>
          </a:xfrm>
          <a:prstGeom prst="rect">
            <a:avLst/>
          </a:prstGeom>
        </p:spPr>
        <p:txBody>
          <a:bodyPr wrap="square">
            <a:spAutoFit/>
          </a:bodyPr>
          <a:lstStyle/>
          <a:p>
            <a:r>
              <a:rPr lang="en-GB" sz="2200" dirty="0" smtClean="0">
                <a:solidFill>
                  <a:schemeClr val="bg2">
                    <a:lumMod val="50000"/>
                  </a:schemeClr>
                </a:solidFill>
                <a:latin typeface="+mj-lt"/>
              </a:rPr>
              <a:t>Appreciative response (58.6%)</a:t>
            </a:r>
            <a:endParaRPr lang="en-GB" sz="1400" i="1" dirty="0">
              <a:latin typeface="+mj-lt"/>
            </a:endParaRPr>
          </a:p>
        </p:txBody>
      </p:sp>
      <p:pic>
        <p:nvPicPr>
          <p:cNvPr id="10250" name="Picture 10" descr="Image result for thanks icon">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11901" y="950633"/>
            <a:ext cx="1503379" cy="15033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851560" y="1225900"/>
            <a:ext cx="7400960" cy="1477328"/>
          </a:xfrm>
          <a:prstGeom prst="rect">
            <a:avLst/>
          </a:prstGeom>
        </p:spPr>
        <p:txBody>
          <a:bodyPr wrap="square">
            <a:spAutoFit/>
          </a:bodyPr>
          <a:lstStyle/>
          <a:p>
            <a:r>
              <a:rPr lang="en-GB" i="1" dirty="0" smtClean="0">
                <a:solidFill>
                  <a:schemeClr val="bg2">
                    <a:lumMod val="25000"/>
                  </a:schemeClr>
                </a:solidFill>
                <a:latin typeface="+mj-lt"/>
              </a:rPr>
              <a:t>“Marvellous</a:t>
            </a:r>
            <a:r>
              <a:rPr lang="en-GB" i="1" dirty="0">
                <a:solidFill>
                  <a:schemeClr val="bg2">
                    <a:lumMod val="25000"/>
                  </a:schemeClr>
                </a:solidFill>
                <a:latin typeface="+mj-lt"/>
              </a:rPr>
              <a:t>. The staff were supportive, kind, caring, and communicative </a:t>
            </a:r>
            <a:r>
              <a:rPr lang="en-GB" i="1" dirty="0" smtClean="0">
                <a:solidFill>
                  <a:schemeClr val="bg2">
                    <a:lumMod val="25000"/>
                  </a:schemeClr>
                </a:solidFill>
                <a:latin typeface="+mj-lt"/>
              </a:rPr>
              <a:t>throughout. </a:t>
            </a:r>
            <a:r>
              <a:rPr lang="en-GB" i="1" dirty="0">
                <a:solidFill>
                  <a:schemeClr val="bg2">
                    <a:lumMod val="25000"/>
                  </a:schemeClr>
                </a:solidFill>
                <a:latin typeface="+mj-lt"/>
              </a:rPr>
              <a:t>I can’t thank the department enough for the brilliant care that my daughter and I received</a:t>
            </a:r>
            <a:r>
              <a:rPr lang="en-GB" i="1" dirty="0" smtClean="0">
                <a:solidFill>
                  <a:schemeClr val="bg2">
                    <a:lumMod val="25000"/>
                  </a:schemeClr>
                </a:solidFill>
                <a:latin typeface="+mj-lt"/>
              </a:rPr>
              <a:t>.”</a:t>
            </a:r>
            <a:r>
              <a:rPr lang="en-GB" i="1" dirty="0">
                <a:solidFill>
                  <a:schemeClr val="bg2">
                    <a:lumMod val="25000"/>
                  </a:schemeClr>
                </a:solidFill>
                <a:latin typeface="+mj-lt"/>
              </a:rPr>
              <a:t/>
            </a:r>
            <a:br>
              <a:rPr lang="en-GB" i="1" dirty="0">
                <a:solidFill>
                  <a:schemeClr val="bg2">
                    <a:lumMod val="25000"/>
                  </a:schemeClr>
                </a:solidFill>
                <a:latin typeface="+mj-lt"/>
              </a:rPr>
            </a:br>
            <a:r>
              <a:rPr lang="en-GB" i="1" dirty="0">
                <a:solidFill>
                  <a:schemeClr val="bg2">
                    <a:lumMod val="25000"/>
                  </a:schemeClr>
                </a:solidFill>
                <a:latin typeface="+mj-lt"/>
              </a:rPr>
              <a:t/>
            </a:r>
            <a:br>
              <a:rPr lang="en-GB" i="1" dirty="0">
                <a:solidFill>
                  <a:schemeClr val="bg2">
                    <a:lumMod val="25000"/>
                  </a:schemeClr>
                </a:solidFill>
                <a:latin typeface="+mj-lt"/>
              </a:rPr>
            </a:br>
            <a:endParaRPr lang="en-GB" b="1" i="1" dirty="0">
              <a:solidFill>
                <a:schemeClr val="bg2">
                  <a:lumMod val="25000"/>
                </a:schemeClr>
              </a:solidFill>
              <a:latin typeface="+mj-lt"/>
            </a:endParaRPr>
          </a:p>
        </p:txBody>
      </p:sp>
      <p:sp>
        <p:nvSpPr>
          <p:cNvPr id="4" name="Rectangle 3"/>
          <p:cNvSpPr/>
          <p:nvPr/>
        </p:nvSpPr>
        <p:spPr>
          <a:xfrm>
            <a:off x="1860566" y="2204864"/>
            <a:ext cx="7288279" cy="1477328"/>
          </a:xfrm>
          <a:prstGeom prst="rect">
            <a:avLst/>
          </a:prstGeom>
        </p:spPr>
        <p:txBody>
          <a:bodyPr wrap="square">
            <a:spAutoFit/>
          </a:bodyPr>
          <a:lstStyle/>
          <a:p>
            <a:pPr lvl="0"/>
            <a:r>
              <a:rPr lang="en-GB" b="1" i="1" dirty="0">
                <a:solidFill>
                  <a:srgbClr val="ACCBF9">
                    <a:lumMod val="25000"/>
                  </a:srgbClr>
                </a:solidFill>
                <a:latin typeface="Trebuchet MS"/>
              </a:rPr>
              <a:t>“Thank you very much for your kind comments expressing satisfaction around the care and treatment you and your daughter received in our Maternity services. We have passed on your kind comments to the Senior manager to share with the members of their team. We hope you are both doing well.”</a:t>
            </a:r>
          </a:p>
        </p:txBody>
      </p:sp>
      <p:sp>
        <p:nvSpPr>
          <p:cNvPr id="23" name="Rectangle 22"/>
          <p:cNvSpPr/>
          <p:nvPr/>
        </p:nvSpPr>
        <p:spPr>
          <a:xfrm>
            <a:off x="5351370" y="484134"/>
            <a:ext cx="3792629" cy="280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p:cNvGrpSpPr/>
          <p:nvPr/>
        </p:nvGrpSpPr>
        <p:grpSpPr>
          <a:xfrm>
            <a:off x="179512" y="2492896"/>
            <a:ext cx="2752923" cy="621736"/>
            <a:chOff x="144398" y="2394961"/>
            <a:chExt cx="2752923" cy="621736"/>
          </a:xfrm>
        </p:grpSpPr>
        <p:sp>
          <p:nvSpPr>
            <p:cNvPr id="28" name="TextBox 27"/>
            <p:cNvSpPr txBox="1"/>
            <p:nvPr/>
          </p:nvSpPr>
          <p:spPr>
            <a:xfrm>
              <a:off x="144398" y="2708920"/>
              <a:ext cx="2752923" cy="307777"/>
            </a:xfrm>
            <a:prstGeom prst="rect">
              <a:avLst/>
            </a:prstGeom>
            <a:noFill/>
          </p:spPr>
          <p:txBody>
            <a:bodyPr wrap="square" rtlCol="0">
              <a:spAutoFit/>
            </a:bodyPr>
            <a:lstStyle/>
            <a:p>
              <a:r>
                <a:rPr lang="en-GB" sz="1400" dirty="0" smtClean="0">
                  <a:latin typeface="+mj-lt"/>
                </a:rPr>
                <a:t>  5%  13.3%  81.7%</a:t>
              </a:r>
              <a:endParaRPr lang="en-GB" sz="1400" dirty="0">
                <a:latin typeface="+mj-lt"/>
              </a:endParaRPr>
            </a:p>
          </p:txBody>
        </p:sp>
        <p:pic>
          <p:nvPicPr>
            <p:cNvPr id="29"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100000" l="0" r="100000">
                          <a14:foregroundMark x1="14513" y1="26119" x2="14513" y2="26119"/>
                          <a14:foregroundMark x1="49105" y1="25373" x2="49105" y2="25373"/>
                          <a14:foregroundMark x1="78728" y1="28358" x2="78728" y2="28358"/>
                          <a14:foregroundMark x1="74155" y1="11194" x2="74155" y2="11194"/>
                          <a14:foregroundMark x1="84294" y1="11194" x2="84294" y2="11194"/>
                          <a14:foregroundMark x1="52286" y1="8582" x2="52286" y2="8582"/>
                          <a14:foregroundMark x1="40755" y1="10821" x2="40755" y2="10821"/>
                          <a14:foregroundMark x1="18091" y1="12313" x2="18091" y2="12313"/>
                          <a14:foregroundMark x1="8946" y1="12313" x2="8946" y2="12313"/>
                          <a14:foregroundMark x1="5964" y1="70149" x2="5964" y2="70149"/>
                          <a14:foregroundMark x1="72763" y1="69403" x2="72763" y2="69403"/>
                        </a14:backgroundRemoval>
                      </a14:imgEffect>
                    </a14:imgLayer>
                  </a14:imgProps>
                </a:ext>
                <a:ext uri="{28A0092B-C50C-407E-A947-70E740481C1C}">
                  <a14:useLocalDpi xmlns:a14="http://schemas.microsoft.com/office/drawing/2010/main" val="0"/>
                </a:ext>
              </a:extLst>
            </a:blip>
            <a:srcRect b="62302"/>
            <a:stretch/>
          </p:blipFill>
          <p:spPr bwMode="auto">
            <a:xfrm>
              <a:off x="245351" y="2394961"/>
              <a:ext cx="1508512" cy="302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Rectangle 20"/>
          <p:cNvSpPr/>
          <p:nvPr/>
        </p:nvSpPr>
        <p:spPr>
          <a:xfrm>
            <a:off x="237125" y="4221088"/>
            <a:ext cx="8744703" cy="2462213"/>
          </a:xfrm>
          <a:prstGeom prst="rect">
            <a:avLst/>
          </a:prstGeom>
        </p:spPr>
        <p:txBody>
          <a:bodyPr wrap="square">
            <a:spAutoFit/>
          </a:bodyPr>
          <a:lstStyle/>
          <a:p>
            <a:r>
              <a:rPr lang="en-GB" sz="2200" dirty="0" smtClean="0">
                <a:solidFill>
                  <a:schemeClr val="bg2">
                    <a:lumMod val="25000"/>
                  </a:schemeClr>
                </a:solidFill>
                <a:latin typeface="+mj-lt"/>
              </a:rPr>
              <a:t>Most common response type largely prompted by positive stories</a:t>
            </a:r>
            <a:r>
              <a:rPr lang="en-GB" sz="2200" dirty="0">
                <a:solidFill>
                  <a:schemeClr val="bg2">
                    <a:lumMod val="25000"/>
                  </a:schemeClr>
                </a:solidFill>
                <a:latin typeface="+mj-lt"/>
              </a:rPr>
              <a:t>. </a:t>
            </a:r>
            <a:r>
              <a:rPr lang="en-GB" sz="2200" dirty="0" smtClean="0">
                <a:solidFill>
                  <a:schemeClr val="bg2">
                    <a:lumMod val="25000"/>
                  </a:schemeClr>
                </a:solidFill>
                <a:latin typeface="+mj-lt"/>
              </a:rPr>
              <a:t>Includes </a:t>
            </a:r>
            <a:r>
              <a:rPr lang="en-GB" sz="2200" dirty="0">
                <a:solidFill>
                  <a:schemeClr val="bg2">
                    <a:lumMod val="25000"/>
                  </a:schemeClr>
                </a:solidFill>
                <a:latin typeface="+mj-lt"/>
              </a:rPr>
              <a:t>a bespoke </a:t>
            </a:r>
            <a:r>
              <a:rPr lang="en-GB" sz="2200" dirty="0" smtClean="0">
                <a:solidFill>
                  <a:schemeClr val="bg2">
                    <a:lumMod val="25000"/>
                  </a:schemeClr>
                </a:solidFill>
                <a:latin typeface="+mj-lt"/>
              </a:rPr>
              <a:t>element</a:t>
            </a:r>
            <a:r>
              <a:rPr lang="en-GB" sz="2200" dirty="0">
                <a:solidFill>
                  <a:schemeClr val="bg2">
                    <a:lumMod val="25000"/>
                  </a:schemeClr>
                </a:solidFill>
                <a:latin typeface="+mj-lt"/>
              </a:rPr>
              <a:t> </a:t>
            </a:r>
            <a:r>
              <a:rPr lang="en-GB" sz="2200" dirty="0" smtClean="0">
                <a:solidFill>
                  <a:schemeClr val="bg2">
                    <a:lumMod val="25000"/>
                  </a:schemeClr>
                </a:solidFill>
                <a:latin typeface="+mj-lt"/>
              </a:rPr>
              <a:t>e.g. </a:t>
            </a:r>
            <a:r>
              <a:rPr lang="en-GB" sz="2200" dirty="0">
                <a:solidFill>
                  <a:schemeClr val="bg2">
                    <a:lumMod val="25000"/>
                  </a:schemeClr>
                </a:solidFill>
                <a:latin typeface="+mj-lt"/>
              </a:rPr>
              <a:t>personalised well-wishes, reiterations of specific aspects of the narrative or identification of relevant staff members who their story may be valuable to. T</a:t>
            </a:r>
            <a:r>
              <a:rPr lang="en-GB" sz="2200" dirty="0" smtClean="0">
                <a:solidFill>
                  <a:schemeClr val="bg2">
                    <a:lumMod val="25000"/>
                  </a:schemeClr>
                </a:solidFill>
                <a:latin typeface="+mj-lt"/>
              </a:rPr>
              <a:t>hanks </a:t>
            </a:r>
            <a:r>
              <a:rPr lang="en-GB" sz="2200" dirty="0">
                <a:solidFill>
                  <a:schemeClr val="bg2">
                    <a:lumMod val="25000"/>
                  </a:schemeClr>
                </a:solidFill>
                <a:latin typeface="+mj-lt"/>
              </a:rPr>
              <a:t>and apologies </a:t>
            </a:r>
            <a:r>
              <a:rPr lang="en-GB" sz="2200" dirty="0" smtClean="0">
                <a:solidFill>
                  <a:schemeClr val="bg2">
                    <a:lumMod val="25000"/>
                  </a:schemeClr>
                </a:solidFill>
                <a:latin typeface="+mj-lt"/>
              </a:rPr>
              <a:t>for story content and boost to staff morale, but also regardless of content and for the time taken to articulate their healthcare experience. </a:t>
            </a:r>
          </a:p>
        </p:txBody>
      </p:sp>
    </p:spTree>
    <p:extLst>
      <p:ext uri="{BB962C8B-B14F-4D97-AF65-F5344CB8AC3E}">
        <p14:creationId xmlns:p14="http://schemas.microsoft.com/office/powerpoint/2010/main" val="396439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19712</TotalTime>
  <Words>1474</Words>
  <Application>Microsoft Office PowerPoint</Application>
  <PresentationFormat>On-screen Show (4:3)</PresentationFormat>
  <Paragraphs>139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vt:lpstr>
      <vt:lpstr>How do healthcare staff respond to and use online patient feedback to inform improvements to the quality and safety of care? </vt:lpstr>
      <vt:lpstr>PowerPoint Presentation</vt:lpstr>
      <vt:lpstr>PowerPoint Presentation</vt:lpstr>
      <vt:lpstr>PowerPoint Presentation</vt:lpstr>
      <vt:lpstr>How do healthcare staff respond to online feedback? A typology of responses published on Care Opinion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the use of online patient feedback in practice using ethnographic methods</vt:lpstr>
      <vt:lpstr>PowerPoint Presentation</vt:lpstr>
      <vt:lpstr>PowerPoint Presentation</vt:lpstr>
      <vt:lpstr>Thank you for listening  </vt:lpstr>
    </vt:vector>
  </TitlesOfParts>
  <Company>University of Leeds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pscsh</dc:creator>
  <cp:lastModifiedBy>Lauren Ramsey</cp:lastModifiedBy>
  <cp:revision>686</cp:revision>
  <cp:lastPrinted>2018-11-20T09:13:26Z</cp:lastPrinted>
  <dcterms:created xsi:type="dcterms:W3CDTF">2014-02-04T13:59:22Z</dcterms:created>
  <dcterms:modified xsi:type="dcterms:W3CDTF">2019-07-04T18:17:58Z</dcterms:modified>
</cp:coreProperties>
</file>