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1" r:id="rId4"/>
    <p:sldId id="269" r:id="rId5"/>
    <p:sldId id="260" r:id="rId6"/>
    <p:sldId id="262" r:id="rId7"/>
    <p:sldId id="270" r:id="rId8"/>
    <p:sldId id="263" r:id="rId9"/>
    <p:sldId id="264" r:id="rId10"/>
    <p:sldId id="27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51E45-06AB-4904-B367-04D581E2F9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C0CC24-90D5-41D4-85B2-29E44ACFC538}">
      <dgm:prSet/>
      <dgm:spPr/>
      <dgm:t>
        <a:bodyPr/>
        <a:lstStyle/>
        <a:p>
          <a:r>
            <a:rPr lang="en-GB"/>
            <a:t>Care Opinion stories Sept 2013 to August 2019</a:t>
          </a:r>
          <a:endParaRPr lang="en-US"/>
        </a:p>
      </dgm:t>
    </dgm:pt>
    <dgm:pt modelId="{98A86886-A4F0-41E3-88E7-D0E14C143A04}" type="parTrans" cxnId="{C9CB1A90-C6DE-4DB2-989E-08F07CB01217}">
      <dgm:prSet/>
      <dgm:spPr/>
      <dgm:t>
        <a:bodyPr/>
        <a:lstStyle/>
        <a:p>
          <a:endParaRPr lang="en-US"/>
        </a:p>
      </dgm:t>
    </dgm:pt>
    <dgm:pt modelId="{2F04F201-6659-45CB-9FEF-A218473E0FBD}" type="sibTrans" cxnId="{C9CB1A90-C6DE-4DB2-989E-08F07CB01217}">
      <dgm:prSet/>
      <dgm:spPr/>
      <dgm:t>
        <a:bodyPr/>
        <a:lstStyle/>
        <a:p>
          <a:endParaRPr lang="en-US"/>
        </a:p>
      </dgm:t>
    </dgm:pt>
    <dgm:pt modelId="{E445510A-77BF-4069-9209-CA6EC9D86F51}">
      <dgm:prSet/>
      <dgm:spPr/>
      <dgm:t>
        <a:bodyPr/>
        <a:lstStyle/>
        <a:p>
          <a:r>
            <a:rPr lang="en-GB" dirty="0"/>
            <a:t>Palliative Medicine – 362 stories = 57890 words</a:t>
          </a:r>
          <a:endParaRPr lang="en-US" dirty="0"/>
        </a:p>
      </dgm:t>
    </dgm:pt>
    <dgm:pt modelId="{48DB9D8F-010C-47AA-9E2D-39245098E09B}" type="parTrans" cxnId="{8CD6C339-768E-4599-A634-9A28344F420F}">
      <dgm:prSet/>
      <dgm:spPr/>
      <dgm:t>
        <a:bodyPr/>
        <a:lstStyle/>
        <a:p>
          <a:endParaRPr lang="en-US"/>
        </a:p>
      </dgm:t>
    </dgm:pt>
    <dgm:pt modelId="{D0A18928-0B00-4B5C-AAB8-A4F7F7DDE3AA}" type="sibTrans" cxnId="{8CD6C339-768E-4599-A634-9A28344F420F}">
      <dgm:prSet/>
      <dgm:spPr/>
      <dgm:t>
        <a:bodyPr/>
        <a:lstStyle/>
        <a:p>
          <a:endParaRPr lang="en-US"/>
        </a:p>
      </dgm:t>
    </dgm:pt>
    <dgm:pt modelId="{7379A490-5500-4533-9466-0CC9A16A5212}">
      <dgm:prSet/>
      <dgm:spPr/>
      <dgm:t>
        <a:bodyPr/>
        <a:lstStyle/>
        <a:p>
          <a:r>
            <a:rPr lang="en-GB"/>
            <a:t>End of life/palliative care – 204 stories = 51590 words</a:t>
          </a:r>
          <a:endParaRPr lang="en-US"/>
        </a:p>
      </dgm:t>
    </dgm:pt>
    <dgm:pt modelId="{5739D121-4B9A-44B1-A07B-97FD720E26DA}" type="parTrans" cxnId="{3158E3E2-0CBA-41B5-A7A4-70EA7E6A7244}">
      <dgm:prSet/>
      <dgm:spPr/>
      <dgm:t>
        <a:bodyPr/>
        <a:lstStyle/>
        <a:p>
          <a:endParaRPr lang="en-US"/>
        </a:p>
      </dgm:t>
    </dgm:pt>
    <dgm:pt modelId="{327DB347-15CF-46BF-B5C9-FF6FC3900F82}" type="sibTrans" cxnId="{3158E3E2-0CBA-41B5-A7A4-70EA7E6A7244}">
      <dgm:prSet/>
      <dgm:spPr/>
      <dgm:t>
        <a:bodyPr/>
        <a:lstStyle/>
        <a:p>
          <a:endParaRPr lang="en-US"/>
        </a:p>
      </dgm:t>
    </dgm:pt>
    <dgm:pt modelId="{F93F82D6-CACF-4F35-8BC0-2752385B9BFB}">
      <dgm:prSet/>
      <dgm:spPr/>
      <dgm:t>
        <a:bodyPr/>
        <a:lstStyle/>
        <a:p>
          <a:r>
            <a:rPr lang="en-GB"/>
            <a:t>Tagging narratives</a:t>
          </a:r>
          <a:endParaRPr lang="en-US"/>
        </a:p>
      </dgm:t>
    </dgm:pt>
    <dgm:pt modelId="{CEFD15CC-1932-47A8-9FDA-1CD53FEBCD7B}" type="parTrans" cxnId="{F01341F1-5700-465E-A858-549F8360916C}">
      <dgm:prSet/>
      <dgm:spPr/>
      <dgm:t>
        <a:bodyPr/>
        <a:lstStyle/>
        <a:p>
          <a:endParaRPr lang="en-US"/>
        </a:p>
      </dgm:t>
    </dgm:pt>
    <dgm:pt modelId="{7C6C3C3A-EF28-4867-98F7-4651A1860940}" type="sibTrans" cxnId="{F01341F1-5700-465E-A858-549F8360916C}">
      <dgm:prSet/>
      <dgm:spPr/>
      <dgm:t>
        <a:bodyPr/>
        <a:lstStyle/>
        <a:p>
          <a:endParaRPr lang="en-US"/>
        </a:p>
      </dgm:t>
    </dgm:pt>
    <dgm:pt modelId="{5482A4F5-5FE4-4C15-8213-9A3D8DC3CBDF}">
      <dgm:prSet/>
      <dgm:spPr/>
      <dgm:t>
        <a:bodyPr/>
        <a:lstStyle/>
        <a:p>
          <a:r>
            <a:rPr lang="en-GB"/>
            <a:t>Analysis using ValScan™</a:t>
          </a:r>
          <a:endParaRPr lang="en-US"/>
        </a:p>
      </dgm:t>
    </dgm:pt>
    <dgm:pt modelId="{CDB4E442-AD7A-4A3F-AF29-C3476F09C913}" type="parTrans" cxnId="{CD217879-8D1B-4B85-88C6-9EFAB4E7C5A3}">
      <dgm:prSet/>
      <dgm:spPr/>
      <dgm:t>
        <a:bodyPr/>
        <a:lstStyle/>
        <a:p>
          <a:endParaRPr lang="en-US"/>
        </a:p>
      </dgm:t>
    </dgm:pt>
    <dgm:pt modelId="{43CB6FC7-EED7-4206-A05D-A8C41139A25E}" type="sibTrans" cxnId="{CD217879-8D1B-4B85-88C6-9EFAB4E7C5A3}">
      <dgm:prSet/>
      <dgm:spPr/>
      <dgm:t>
        <a:bodyPr/>
        <a:lstStyle/>
        <a:p>
          <a:endParaRPr lang="en-US"/>
        </a:p>
      </dgm:t>
    </dgm:pt>
    <dgm:pt modelId="{0D0F03AA-8720-4445-9F09-7B274DA309C9}" type="pres">
      <dgm:prSet presAssocID="{2B551E45-06AB-4904-B367-04D581E2F98D}" presName="root" presStyleCnt="0">
        <dgm:presLayoutVars>
          <dgm:dir/>
          <dgm:resizeHandles val="exact"/>
        </dgm:presLayoutVars>
      </dgm:prSet>
      <dgm:spPr/>
    </dgm:pt>
    <dgm:pt modelId="{5BD57256-4785-433E-9AF7-A9C50CA77DD5}" type="pres">
      <dgm:prSet presAssocID="{02C0CC24-90D5-41D4-85B2-29E44ACFC538}" presName="compNode" presStyleCnt="0"/>
      <dgm:spPr/>
    </dgm:pt>
    <dgm:pt modelId="{1C67FFC6-56A6-42E8-89D1-DAC04E430742}" type="pres">
      <dgm:prSet presAssocID="{02C0CC24-90D5-41D4-85B2-29E44ACFC538}" presName="bgRect" presStyleLbl="bgShp" presStyleIdx="0" presStyleCnt="5"/>
      <dgm:spPr/>
    </dgm:pt>
    <dgm:pt modelId="{9DF9355E-82C7-402C-9108-43FD4BAF244F}" type="pres">
      <dgm:prSet presAssocID="{02C0CC24-90D5-41D4-85B2-29E44ACFC538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656C98E-A7E9-48B0-8770-2FA404DB8DDC}" type="pres">
      <dgm:prSet presAssocID="{02C0CC24-90D5-41D4-85B2-29E44ACFC538}" presName="spaceRect" presStyleCnt="0"/>
      <dgm:spPr/>
    </dgm:pt>
    <dgm:pt modelId="{1EEB1C3A-6028-4B28-87CB-C9291DA44270}" type="pres">
      <dgm:prSet presAssocID="{02C0CC24-90D5-41D4-85B2-29E44ACFC538}" presName="parTx" presStyleLbl="revTx" presStyleIdx="0" presStyleCnt="5">
        <dgm:presLayoutVars>
          <dgm:chMax val="0"/>
          <dgm:chPref val="0"/>
        </dgm:presLayoutVars>
      </dgm:prSet>
      <dgm:spPr/>
    </dgm:pt>
    <dgm:pt modelId="{C53CA0BB-BBCC-443F-B07D-E27E8D4C59BC}" type="pres">
      <dgm:prSet presAssocID="{2F04F201-6659-45CB-9FEF-A218473E0FBD}" presName="sibTrans" presStyleCnt="0"/>
      <dgm:spPr/>
    </dgm:pt>
    <dgm:pt modelId="{D6A2C59A-699B-4D86-BE22-2D5CB3B5DCA9}" type="pres">
      <dgm:prSet presAssocID="{E445510A-77BF-4069-9209-CA6EC9D86F51}" presName="compNode" presStyleCnt="0"/>
      <dgm:spPr/>
    </dgm:pt>
    <dgm:pt modelId="{C69947B2-5101-4B05-84F2-48037721BD26}" type="pres">
      <dgm:prSet presAssocID="{E445510A-77BF-4069-9209-CA6EC9D86F51}" presName="bgRect" presStyleLbl="bgShp" presStyleIdx="1" presStyleCnt="5"/>
      <dgm:spPr/>
    </dgm:pt>
    <dgm:pt modelId="{1EF27B4A-1356-495A-8525-6A95CAB0659E}" type="pres">
      <dgm:prSet presAssocID="{E445510A-77BF-4069-9209-CA6EC9D86F5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A70E6DAB-19A4-4ED5-B39B-11CFB7D05F58}" type="pres">
      <dgm:prSet presAssocID="{E445510A-77BF-4069-9209-CA6EC9D86F51}" presName="spaceRect" presStyleCnt="0"/>
      <dgm:spPr/>
    </dgm:pt>
    <dgm:pt modelId="{1E8150FB-F85E-4D69-8690-C4403EEB4096}" type="pres">
      <dgm:prSet presAssocID="{E445510A-77BF-4069-9209-CA6EC9D86F51}" presName="parTx" presStyleLbl="revTx" presStyleIdx="1" presStyleCnt="5">
        <dgm:presLayoutVars>
          <dgm:chMax val="0"/>
          <dgm:chPref val="0"/>
        </dgm:presLayoutVars>
      </dgm:prSet>
      <dgm:spPr/>
    </dgm:pt>
    <dgm:pt modelId="{EC7D38EF-C7E4-4A47-AA2D-AF815ACBFE11}" type="pres">
      <dgm:prSet presAssocID="{D0A18928-0B00-4B5C-AAB8-A4F7F7DDE3AA}" presName="sibTrans" presStyleCnt="0"/>
      <dgm:spPr/>
    </dgm:pt>
    <dgm:pt modelId="{A1C8687F-D029-45E3-BDAC-C3FA26646828}" type="pres">
      <dgm:prSet presAssocID="{7379A490-5500-4533-9466-0CC9A16A5212}" presName="compNode" presStyleCnt="0"/>
      <dgm:spPr/>
    </dgm:pt>
    <dgm:pt modelId="{4DCA4BA0-A546-4885-944E-26E71D9A4BFD}" type="pres">
      <dgm:prSet presAssocID="{7379A490-5500-4533-9466-0CC9A16A5212}" presName="bgRect" presStyleLbl="bgShp" presStyleIdx="2" presStyleCnt="5"/>
      <dgm:spPr/>
    </dgm:pt>
    <dgm:pt modelId="{A4938AC2-919B-401E-9ECA-073BCC113DBE}" type="pres">
      <dgm:prSet presAssocID="{7379A490-5500-4533-9466-0CC9A16A5212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EC0A1FB-DE53-4CEC-AC01-C80EDDBF1979}" type="pres">
      <dgm:prSet presAssocID="{7379A490-5500-4533-9466-0CC9A16A5212}" presName="spaceRect" presStyleCnt="0"/>
      <dgm:spPr/>
    </dgm:pt>
    <dgm:pt modelId="{B42E8680-16BE-48A6-B51E-739BF66B69E9}" type="pres">
      <dgm:prSet presAssocID="{7379A490-5500-4533-9466-0CC9A16A5212}" presName="parTx" presStyleLbl="revTx" presStyleIdx="2" presStyleCnt="5">
        <dgm:presLayoutVars>
          <dgm:chMax val="0"/>
          <dgm:chPref val="0"/>
        </dgm:presLayoutVars>
      </dgm:prSet>
      <dgm:spPr/>
    </dgm:pt>
    <dgm:pt modelId="{2F8050B2-1497-43C9-8108-9B712B6CC253}" type="pres">
      <dgm:prSet presAssocID="{327DB347-15CF-46BF-B5C9-FF6FC3900F82}" presName="sibTrans" presStyleCnt="0"/>
      <dgm:spPr/>
    </dgm:pt>
    <dgm:pt modelId="{C0E86F48-FB5D-45C9-A12E-5125C0AB5744}" type="pres">
      <dgm:prSet presAssocID="{F93F82D6-CACF-4F35-8BC0-2752385B9BFB}" presName="compNode" presStyleCnt="0"/>
      <dgm:spPr/>
    </dgm:pt>
    <dgm:pt modelId="{F95CF908-74E3-450B-B4C1-62BB1E52C545}" type="pres">
      <dgm:prSet presAssocID="{F93F82D6-CACF-4F35-8BC0-2752385B9BFB}" presName="bgRect" presStyleLbl="bgShp" presStyleIdx="3" presStyleCnt="5"/>
      <dgm:spPr/>
    </dgm:pt>
    <dgm:pt modelId="{2955C06D-2066-4098-9E07-39F31F80F367}" type="pres">
      <dgm:prSet presAssocID="{F93F82D6-CACF-4F35-8BC0-2752385B9BFB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51D7B1C-CBBF-4C3B-8399-948D6B2A3D65}" type="pres">
      <dgm:prSet presAssocID="{F93F82D6-CACF-4F35-8BC0-2752385B9BFB}" presName="spaceRect" presStyleCnt="0"/>
      <dgm:spPr/>
    </dgm:pt>
    <dgm:pt modelId="{03623AD3-FBFA-4BA7-AB42-918F94F087D1}" type="pres">
      <dgm:prSet presAssocID="{F93F82D6-CACF-4F35-8BC0-2752385B9BFB}" presName="parTx" presStyleLbl="revTx" presStyleIdx="3" presStyleCnt="5">
        <dgm:presLayoutVars>
          <dgm:chMax val="0"/>
          <dgm:chPref val="0"/>
        </dgm:presLayoutVars>
      </dgm:prSet>
      <dgm:spPr/>
    </dgm:pt>
    <dgm:pt modelId="{04F74E84-84AB-4DFC-A3B9-ED8F3069B163}" type="pres">
      <dgm:prSet presAssocID="{7C6C3C3A-EF28-4867-98F7-4651A1860940}" presName="sibTrans" presStyleCnt="0"/>
      <dgm:spPr/>
    </dgm:pt>
    <dgm:pt modelId="{AB021DD9-9F90-48F7-B503-C624B5E2B231}" type="pres">
      <dgm:prSet presAssocID="{5482A4F5-5FE4-4C15-8213-9A3D8DC3CBDF}" presName="compNode" presStyleCnt="0"/>
      <dgm:spPr/>
    </dgm:pt>
    <dgm:pt modelId="{5D46CC5A-C949-48DA-8973-865D7744FF27}" type="pres">
      <dgm:prSet presAssocID="{5482A4F5-5FE4-4C15-8213-9A3D8DC3CBDF}" presName="bgRect" presStyleLbl="bgShp" presStyleIdx="4" presStyleCnt="5"/>
      <dgm:spPr/>
    </dgm:pt>
    <dgm:pt modelId="{601268FF-496A-4E73-8EF2-E28BAD62368A}" type="pres">
      <dgm:prSet presAssocID="{5482A4F5-5FE4-4C15-8213-9A3D8DC3CBDF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5BC1A0B-EA2D-492C-B577-39D52519D5DC}" type="pres">
      <dgm:prSet presAssocID="{5482A4F5-5FE4-4C15-8213-9A3D8DC3CBDF}" presName="spaceRect" presStyleCnt="0"/>
      <dgm:spPr/>
    </dgm:pt>
    <dgm:pt modelId="{D3B9BB41-6C36-4C6E-B30D-57275B0066C4}" type="pres">
      <dgm:prSet presAssocID="{5482A4F5-5FE4-4C15-8213-9A3D8DC3CBD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25ADF0C-1777-42A6-8282-8DE3533F630A}" type="presOf" srcId="{2B551E45-06AB-4904-B367-04D581E2F98D}" destId="{0D0F03AA-8720-4445-9F09-7B274DA309C9}" srcOrd="0" destOrd="0" presId="urn:microsoft.com/office/officeart/2018/2/layout/IconVerticalSolidList"/>
    <dgm:cxn modelId="{F0D3E31D-CE70-45B7-BCE4-03907BBE61FA}" type="presOf" srcId="{E445510A-77BF-4069-9209-CA6EC9D86F51}" destId="{1E8150FB-F85E-4D69-8690-C4403EEB4096}" srcOrd="0" destOrd="0" presId="urn:microsoft.com/office/officeart/2018/2/layout/IconVerticalSolidList"/>
    <dgm:cxn modelId="{33D38E2E-0438-4A51-9964-9B6C21CFA232}" type="presOf" srcId="{02C0CC24-90D5-41D4-85B2-29E44ACFC538}" destId="{1EEB1C3A-6028-4B28-87CB-C9291DA44270}" srcOrd="0" destOrd="0" presId="urn:microsoft.com/office/officeart/2018/2/layout/IconVerticalSolidList"/>
    <dgm:cxn modelId="{8CD6C339-768E-4599-A634-9A28344F420F}" srcId="{2B551E45-06AB-4904-B367-04D581E2F98D}" destId="{E445510A-77BF-4069-9209-CA6EC9D86F51}" srcOrd="1" destOrd="0" parTransId="{48DB9D8F-010C-47AA-9E2D-39245098E09B}" sibTransId="{D0A18928-0B00-4B5C-AAB8-A4F7F7DDE3AA}"/>
    <dgm:cxn modelId="{4BA82742-EE8E-4F5B-A674-4098EB32BEE3}" type="presOf" srcId="{F93F82D6-CACF-4F35-8BC0-2752385B9BFB}" destId="{03623AD3-FBFA-4BA7-AB42-918F94F087D1}" srcOrd="0" destOrd="0" presId="urn:microsoft.com/office/officeart/2018/2/layout/IconVerticalSolidList"/>
    <dgm:cxn modelId="{1DBFD451-E04E-41A0-84DA-2A5DDAF43788}" type="presOf" srcId="{5482A4F5-5FE4-4C15-8213-9A3D8DC3CBDF}" destId="{D3B9BB41-6C36-4C6E-B30D-57275B0066C4}" srcOrd="0" destOrd="0" presId="urn:microsoft.com/office/officeart/2018/2/layout/IconVerticalSolidList"/>
    <dgm:cxn modelId="{CD217879-8D1B-4B85-88C6-9EFAB4E7C5A3}" srcId="{2B551E45-06AB-4904-B367-04D581E2F98D}" destId="{5482A4F5-5FE4-4C15-8213-9A3D8DC3CBDF}" srcOrd="4" destOrd="0" parTransId="{CDB4E442-AD7A-4A3F-AF29-C3476F09C913}" sibTransId="{43CB6FC7-EED7-4206-A05D-A8C41139A25E}"/>
    <dgm:cxn modelId="{C9CB1A90-C6DE-4DB2-989E-08F07CB01217}" srcId="{2B551E45-06AB-4904-B367-04D581E2F98D}" destId="{02C0CC24-90D5-41D4-85B2-29E44ACFC538}" srcOrd="0" destOrd="0" parTransId="{98A86886-A4F0-41E3-88E7-D0E14C143A04}" sibTransId="{2F04F201-6659-45CB-9FEF-A218473E0FBD}"/>
    <dgm:cxn modelId="{E66943CB-D2DF-4C8A-BFD1-664E712FD40B}" type="presOf" srcId="{7379A490-5500-4533-9466-0CC9A16A5212}" destId="{B42E8680-16BE-48A6-B51E-739BF66B69E9}" srcOrd="0" destOrd="0" presId="urn:microsoft.com/office/officeart/2018/2/layout/IconVerticalSolidList"/>
    <dgm:cxn modelId="{3158E3E2-0CBA-41B5-A7A4-70EA7E6A7244}" srcId="{2B551E45-06AB-4904-B367-04D581E2F98D}" destId="{7379A490-5500-4533-9466-0CC9A16A5212}" srcOrd="2" destOrd="0" parTransId="{5739D121-4B9A-44B1-A07B-97FD720E26DA}" sibTransId="{327DB347-15CF-46BF-B5C9-FF6FC3900F82}"/>
    <dgm:cxn modelId="{F01341F1-5700-465E-A858-549F8360916C}" srcId="{2B551E45-06AB-4904-B367-04D581E2F98D}" destId="{F93F82D6-CACF-4F35-8BC0-2752385B9BFB}" srcOrd="3" destOrd="0" parTransId="{CEFD15CC-1932-47A8-9FDA-1CD53FEBCD7B}" sibTransId="{7C6C3C3A-EF28-4867-98F7-4651A1860940}"/>
    <dgm:cxn modelId="{82A94748-DA6E-49D6-A74F-133E08062805}" type="presParOf" srcId="{0D0F03AA-8720-4445-9F09-7B274DA309C9}" destId="{5BD57256-4785-433E-9AF7-A9C50CA77DD5}" srcOrd="0" destOrd="0" presId="urn:microsoft.com/office/officeart/2018/2/layout/IconVerticalSolidList"/>
    <dgm:cxn modelId="{AFA7A51C-A4AC-4213-8FF2-252EE6F075CA}" type="presParOf" srcId="{5BD57256-4785-433E-9AF7-A9C50CA77DD5}" destId="{1C67FFC6-56A6-42E8-89D1-DAC04E430742}" srcOrd="0" destOrd="0" presId="urn:microsoft.com/office/officeart/2018/2/layout/IconVerticalSolidList"/>
    <dgm:cxn modelId="{B90AD527-7384-4236-B23C-2EF049D891E4}" type="presParOf" srcId="{5BD57256-4785-433E-9AF7-A9C50CA77DD5}" destId="{9DF9355E-82C7-402C-9108-43FD4BAF244F}" srcOrd="1" destOrd="0" presId="urn:microsoft.com/office/officeart/2018/2/layout/IconVerticalSolidList"/>
    <dgm:cxn modelId="{90391F54-3905-4542-96EB-ED0B7DF067A2}" type="presParOf" srcId="{5BD57256-4785-433E-9AF7-A9C50CA77DD5}" destId="{8656C98E-A7E9-48B0-8770-2FA404DB8DDC}" srcOrd="2" destOrd="0" presId="urn:microsoft.com/office/officeart/2018/2/layout/IconVerticalSolidList"/>
    <dgm:cxn modelId="{603EEED3-325A-4B22-B051-3402E795A4C4}" type="presParOf" srcId="{5BD57256-4785-433E-9AF7-A9C50CA77DD5}" destId="{1EEB1C3A-6028-4B28-87CB-C9291DA44270}" srcOrd="3" destOrd="0" presId="urn:microsoft.com/office/officeart/2018/2/layout/IconVerticalSolidList"/>
    <dgm:cxn modelId="{76C985C0-4B8F-4206-88B6-1C1D58B101B2}" type="presParOf" srcId="{0D0F03AA-8720-4445-9F09-7B274DA309C9}" destId="{C53CA0BB-BBCC-443F-B07D-E27E8D4C59BC}" srcOrd="1" destOrd="0" presId="urn:microsoft.com/office/officeart/2018/2/layout/IconVerticalSolidList"/>
    <dgm:cxn modelId="{ACA30081-59E8-4E0F-866E-EFAB54DCDCA2}" type="presParOf" srcId="{0D0F03AA-8720-4445-9F09-7B274DA309C9}" destId="{D6A2C59A-699B-4D86-BE22-2D5CB3B5DCA9}" srcOrd="2" destOrd="0" presId="urn:microsoft.com/office/officeart/2018/2/layout/IconVerticalSolidList"/>
    <dgm:cxn modelId="{B847F168-F3ED-4BCC-AE99-EEDB261D682A}" type="presParOf" srcId="{D6A2C59A-699B-4D86-BE22-2D5CB3B5DCA9}" destId="{C69947B2-5101-4B05-84F2-48037721BD26}" srcOrd="0" destOrd="0" presId="urn:microsoft.com/office/officeart/2018/2/layout/IconVerticalSolidList"/>
    <dgm:cxn modelId="{2A008B54-BDF3-48B3-B630-1B7E1B46ED39}" type="presParOf" srcId="{D6A2C59A-699B-4D86-BE22-2D5CB3B5DCA9}" destId="{1EF27B4A-1356-495A-8525-6A95CAB0659E}" srcOrd="1" destOrd="0" presId="urn:microsoft.com/office/officeart/2018/2/layout/IconVerticalSolidList"/>
    <dgm:cxn modelId="{164BB3D3-F821-4016-AB04-87543A18144D}" type="presParOf" srcId="{D6A2C59A-699B-4D86-BE22-2D5CB3B5DCA9}" destId="{A70E6DAB-19A4-4ED5-B39B-11CFB7D05F58}" srcOrd="2" destOrd="0" presId="urn:microsoft.com/office/officeart/2018/2/layout/IconVerticalSolidList"/>
    <dgm:cxn modelId="{D11A323B-8BB3-4F8E-996D-91D928AE6B6D}" type="presParOf" srcId="{D6A2C59A-699B-4D86-BE22-2D5CB3B5DCA9}" destId="{1E8150FB-F85E-4D69-8690-C4403EEB4096}" srcOrd="3" destOrd="0" presId="urn:microsoft.com/office/officeart/2018/2/layout/IconVerticalSolidList"/>
    <dgm:cxn modelId="{C15E2D2B-90C9-4609-8947-E6B559CF7196}" type="presParOf" srcId="{0D0F03AA-8720-4445-9F09-7B274DA309C9}" destId="{EC7D38EF-C7E4-4A47-AA2D-AF815ACBFE11}" srcOrd="3" destOrd="0" presId="urn:microsoft.com/office/officeart/2018/2/layout/IconVerticalSolidList"/>
    <dgm:cxn modelId="{978EB640-03D6-4D50-B83F-6F08EB4A6B28}" type="presParOf" srcId="{0D0F03AA-8720-4445-9F09-7B274DA309C9}" destId="{A1C8687F-D029-45E3-BDAC-C3FA26646828}" srcOrd="4" destOrd="0" presId="urn:microsoft.com/office/officeart/2018/2/layout/IconVerticalSolidList"/>
    <dgm:cxn modelId="{7A2BC6B4-C725-4742-ABC1-294B1840A5FC}" type="presParOf" srcId="{A1C8687F-D029-45E3-BDAC-C3FA26646828}" destId="{4DCA4BA0-A546-4885-944E-26E71D9A4BFD}" srcOrd="0" destOrd="0" presId="urn:microsoft.com/office/officeart/2018/2/layout/IconVerticalSolidList"/>
    <dgm:cxn modelId="{8EEFDEFA-42A2-412C-99F3-0034C31E9EBC}" type="presParOf" srcId="{A1C8687F-D029-45E3-BDAC-C3FA26646828}" destId="{A4938AC2-919B-401E-9ECA-073BCC113DBE}" srcOrd="1" destOrd="0" presId="urn:microsoft.com/office/officeart/2018/2/layout/IconVerticalSolidList"/>
    <dgm:cxn modelId="{1A228114-3A49-4B3A-AD83-D9449B08F25A}" type="presParOf" srcId="{A1C8687F-D029-45E3-BDAC-C3FA26646828}" destId="{2EC0A1FB-DE53-4CEC-AC01-C80EDDBF1979}" srcOrd="2" destOrd="0" presId="urn:microsoft.com/office/officeart/2018/2/layout/IconVerticalSolidList"/>
    <dgm:cxn modelId="{75E68407-69EE-4BE8-940A-7E890A8585BE}" type="presParOf" srcId="{A1C8687F-D029-45E3-BDAC-C3FA26646828}" destId="{B42E8680-16BE-48A6-B51E-739BF66B69E9}" srcOrd="3" destOrd="0" presId="urn:microsoft.com/office/officeart/2018/2/layout/IconVerticalSolidList"/>
    <dgm:cxn modelId="{40166DA2-C9BA-402A-AE7E-767E2F9284D3}" type="presParOf" srcId="{0D0F03AA-8720-4445-9F09-7B274DA309C9}" destId="{2F8050B2-1497-43C9-8108-9B712B6CC253}" srcOrd="5" destOrd="0" presId="urn:microsoft.com/office/officeart/2018/2/layout/IconVerticalSolidList"/>
    <dgm:cxn modelId="{6EFFEAF7-6E84-4FDE-B1C9-9FF31A988CF9}" type="presParOf" srcId="{0D0F03AA-8720-4445-9F09-7B274DA309C9}" destId="{C0E86F48-FB5D-45C9-A12E-5125C0AB5744}" srcOrd="6" destOrd="0" presId="urn:microsoft.com/office/officeart/2018/2/layout/IconVerticalSolidList"/>
    <dgm:cxn modelId="{D37DBCB1-B46A-453A-BA16-44920AE2D36D}" type="presParOf" srcId="{C0E86F48-FB5D-45C9-A12E-5125C0AB5744}" destId="{F95CF908-74E3-450B-B4C1-62BB1E52C545}" srcOrd="0" destOrd="0" presId="urn:microsoft.com/office/officeart/2018/2/layout/IconVerticalSolidList"/>
    <dgm:cxn modelId="{8F132D9E-593D-457C-844C-2C4845330D9D}" type="presParOf" srcId="{C0E86F48-FB5D-45C9-A12E-5125C0AB5744}" destId="{2955C06D-2066-4098-9E07-39F31F80F367}" srcOrd="1" destOrd="0" presId="urn:microsoft.com/office/officeart/2018/2/layout/IconVerticalSolidList"/>
    <dgm:cxn modelId="{DE561EEE-8709-4A86-B89B-D6E947695B93}" type="presParOf" srcId="{C0E86F48-FB5D-45C9-A12E-5125C0AB5744}" destId="{C51D7B1C-CBBF-4C3B-8399-948D6B2A3D65}" srcOrd="2" destOrd="0" presId="urn:microsoft.com/office/officeart/2018/2/layout/IconVerticalSolidList"/>
    <dgm:cxn modelId="{98527379-582F-4B59-B418-7FD70CFEB05C}" type="presParOf" srcId="{C0E86F48-FB5D-45C9-A12E-5125C0AB5744}" destId="{03623AD3-FBFA-4BA7-AB42-918F94F087D1}" srcOrd="3" destOrd="0" presId="urn:microsoft.com/office/officeart/2018/2/layout/IconVerticalSolidList"/>
    <dgm:cxn modelId="{819F7BE2-489C-4E58-BA71-003F07C25D7B}" type="presParOf" srcId="{0D0F03AA-8720-4445-9F09-7B274DA309C9}" destId="{04F74E84-84AB-4DFC-A3B9-ED8F3069B163}" srcOrd="7" destOrd="0" presId="urn:microsoft.com/office/officeart/2018/2/layout/IconVerticalSolidList"/>
    <dgm:cxn modelId="{1A31A7FE-A91E-4C9F-B5FD-30F561E3E493}" type="presParOf" srcId="{0D0F03AA-8720-4445-9F09-7B274DA309C9}" destId="{AB021DD9-9F90-48F7-B503-C624B5E2B231}" srcOrd="8" destOrd="0" presId="urn:microsoft.com/office/officeart/2018/2/layout/IconVerticalSolidList"/>
    <dgm:cxn modelId="{FDC65BF1-03B8-4405-BFB8-9992428DFAAF}" type="presParOf" srcId="{AB021DD9-9F90-48F7-B503-C624B5E2B231}" destId="{5D46CC5A-C949-48DA-8973-865D7744FF27}" srcOrd="0" destOrd="0" presId="urn:microsoft.com/office/officeart/2018/2/layout/IconVerticalSolidList"/>
    <dgm:cxn modelId="{676041DE-7648-48E0-9396-13DD2241666F}" type="presParOf" srcId="{AB021DD9-9F90-48F7-B503-C624B5E2B231}" destId="{601268FF-496A-4E73-8EF2-E28BAD62368A}" srcOrd="1" destOrd="0" presId="urn:microsoft.com/office/officeart/2018/2/layout/IconVerticalSolidList"/>
    <dgm:cxn modelId="{F82BD6FA-CAE6-43BE-8B88-E267673ADF86}" type="presParOf" srcId="{AB021DD9-9F90-48F7-B503-C624B5E2B231}" destId="{95BC1A0B-EA2D-492C-B577-39D52519D5DC}" srcOrd="2" destOrd="0" presId="urn:microsoft.com/office/officeart/2018/2/layout/IconVerticalSolidList"/>
    <dgm:cxn modelId="{2FE77EBD-A346-4E4E-88BE-BF3475A3B405}" type="presParOf" srcId="{AB021DD9-9F90-48F7-B503-C624B5E2B231}" destId="{D3B9BB41-6C36-4C6E-B30D-57275B0066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7FFC6-56A6-42E8-89D1-DAC04E430742}">
      <dsp:nvSpPr>
        <dsp:cNvPr id="0" name=""/>
        <dsp:cNvSpPr/>
      </dsp:nvSpPr>
      <dsp:spPr>
        <a:xfrm>
          <a:off x="0" y="4606"/>
          <a:ext cx="4941519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9355E-82C7-402C-9108-43FD4BAF244F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B1C3A-6028-4B28-87CB-C9291DA44270}">
      <dsp:nvSpPr>
        <dsp:cNvPr id="0" name=""/>
        <dsp:cNvSpPr/>
      </dsp:nvSpPr>
      <dsp:spPr>
        <a:xfrm>
          <a:off x="1133349" y="4606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Care Opinion stories Sept 2013 to August 2019</a:t>
          </a:r>
          <a:endParaRPr lang="en-US" sz="1900" kern="1200"/>
        </a:p>
      </dsp:txBody>
      <dsp:txXfrm>
        <a:off x="1133349" y="4606"/>
        <a:ext cx="3808169" cy="981254"/>
      </dsp:txXfrm>
    </dsp:sp>
    <dsp:sp modelId="{C69947B2-5101-4B05-84F2-48037721BD26}">
      <dsp:nvSpPr>
        <dsp:cNvPr id="0" name=""/>
        <dsp:cNvSpPr/>
      </dsp:nvSpPr>
      <dsp:spPr>
        <a:xfrm>
          <a:off x="0" y="1231175"/>
          <a:ext cx="4941519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27B4A-1356-495A-8525-6A95CAB0659E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150FB-F85E-4D69-8690-C4403EEB4096}">
      <dsp:nvSpPr>
        <dsp:cNvPr id="0" name=""/>
        <dsp:cNvSpPr/>
      </dsp:nvSpPr>
      <dsp:spPr>
        <a:xfrm>
          <a:off x="1133349" y="1231175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Palliative Medicine – 362 stories = 57890 words</a:t>
          </a:r>
          <a:endParaRPr lang="en-US" sz="1900" kern="1200" dirty="0"/>
        </a:p>
      </dsp:txBody>
      <dsp:txXfrm>
        <a:off x="1133349" y="1231175"/>
        <a:ext cx="3808169" cy="981254"/>
      </dsp:txXfrm>
    </dsp:sp>
    <dsp:sp modelId="{4DCA4BA0-A546-4885-944E-26E71D9A4BFD}">
      <dsp:nvSpPr>
        <dsp:cNvPr id="0" name=""/>
        <dsp:cNvSpPr/>
      </dsp:nvSpPr>
      <dsp:spPr>
        <a:xfrm>
          <a:off x="0" y="2457744"/>
          <a:ext cx="4941519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38AC2-919B-401E-9ECA-073BCC113DBE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E8680-16BE-48A6-B51E-739BF66B69E9}">
      <dsp:nvSpPr>
        <dsp:cNvPr id="0" name=""/>
        <dsp:cNvSpPr/>
      </dsp:nvSpPr>
      <dsp:spPr>
        <a:xfrm>
          <a:off x="1133349" y="2457744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End of life/palliative care – 204 stories = 51590 words</a:t>
          </a:r>
          <a:endParaRPr lang="en-US" sz="1900" kern="1200"/>
        </a:p>
      </dsp:txBody>
      <dsp:txXfrm>
        <a:off x="1133349" y="2457744"/>
        <a:ext cx="3808169" cy="981254"/>
      </dsp:txXfrm>
    </dsp:sp>
    <dsp:sp modelId="{F95CF908-74E3-450B-B4C1-62BB1E52C545}">
      <dsp:nvSpPr>
        <dsp:cNvPr id="0" name=""/>
        <dsp:cNvSpPr/>
      </dsp:nvSpPr>
      <dsp:spPr>
        <a:xfrm>
          <a:off x="0" y="3684312"/>
          <a:ext cx="4941519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5C06D-2066-4098-9E07-39F31F80F367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23AD3-FBFA-4BA7-AB42-918F94F087D1}">
      <dsp:nvSpPr>
        <dsp:cNvPr id="0" name=""/>
        <dsp:cNvSpPr/>
      </dsp:nvSpPr>
      <dsp:spPr>
        <a:xfrm>
          <a:off x="1133349" y="3684312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Tagging narratives</a:t>
          </a:r>
          <a:endParaRPr lang="en-US" sz="1900" kern="1200"/>
        </a:p>
      </dsp:txBody>
      <dsp:txXfrm>
        <a:off x="1133349" y="3684312"/>
        <a:ext cx="3808169" cy="981254"/>
      </dsp:txXfrm>
    </dsp:sp>
    <dsp:sp modelId="{5D46CC5A-C949-48DA-8973-865D7744FF27}">
      <dsp:nvSpPr>
        <dsp:cNvPr id="0" name=""/>
        <dsp:cNvSpPr/>
      </dsp:nvSpPr>
      <dsp:spPr>
        <a:xfrm>
          <a:off x="0" y="4910881"/>
          <a:ext cx="4941519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268FF-496A-4E73-8EF2-E28BAD62368A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9BB41-6C36-4C6E-B30D-57275B0066C4}">
      <dsp:nvSpPr>
        <dsp:cNvPr id="0" name=""/>
        <dsp:cNvSpPr/>
      </dsp:nvSpPr>
      <dsp:spPr>
        <a:xfrm>
          <a:off x="1133349" y="4910881"/>
          <a:ext cx="3808169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Analysis using ValScan™</a:t>
          </a:r>
          <a:endParaRPr lang="en-US" sz="1900" kern="1200"/>
        </a:p>
      </dsp:txBody>
      <dsp:txXfrm>
        <a:off x="1133349" y="4910881"/>
        <a:ext cx="3808169" cy="981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5272D-E6F1-4EB1-A8CB-7262F89CAEFE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47577-7876-4027-86D7-E602A83D5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9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31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7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1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1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3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1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1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7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CFCF-628D-45DB-A67F-600A86420F3D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B2C4-7799-4767-82B9-F28402BD5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1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2"/>
            <a:ext cx="5033265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3" y="762000"/>
            <a:ext cx="4581544" cy="21441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Feedback at the end of life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5169340-65CE-40F2-B3C8-B9D474178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4316" y="455365"/>
            <a:ext cx="3278627" cy="2776721"/>
          </a:xfrm>
          <a:prstGeom prst="rect">
            <a:avLst/>
          </a:prstGeom>
          <a:solidFill>
            <a:srgbClr val="1F88D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790" y="779571"/>
            <a:ext cx="2959678" cy="21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628" y="3395972"/>
            <a:ext cx="999605" cy="1417320"/>
          </a:xfrm>
          <a:prstGeom prst="rect">
            <a:avLst/>
          </a:prstGeom>
          <a:solidFill>
            <a:srgbClr val="1F88D5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0" y="4965192"/>
            <a:ext cx="1003693" cy="1417320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1325" y="3395974"/>
            <a:ext cx="3895427" cy="300666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14500" y="3648548"/>
            <a:ext cx="3448067" cy="248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Funded by Dorset Clinical Commissioning Group</a:t>
            </a:r>
          </a:p>
          <a:p>
            <a:pPr algn="l">
              <a:lnSpc>
                <a:spcPct val="90000"/>
              </a:lnSpc>
            </a:pPr>
            <a:endParaRPr lang="en-US" sz="17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Saskie Dorman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Forest Holme Hospice, University Hospitals Dorset NHS Foundation Trust</a:t>
            </a: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Jackie Le Fèvre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values specialist at magmaeffect.com</a:t>
            </a: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en-US" sz="1700" dirty="0">
                <a:solidFill>
                  <a:schemeClr val="tx1"/>
                </a:solidFill>
              </a:rPr>
              <a:t>Helen </a:t>
            </a:r>
            <a:r>
              <a:rPr lang="en-US" sz="1700" dirty="0" err="1">
                <a:solidFill>
                  <a:schemeClr val="tx1"/>
                </a:solidFill>
              </a:rPr>
              <a:t>Snelgrove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Dorset HealthCare University NHS Foundation Trust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656D4A3-B550-45B7-A4A3-7E1E5289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4316" y="3390832"/>
            <a:ext cx="3278627" cy="2991680"/>
          </a:xfrm>
          <a:prstGeom prst="rect">
            <a:avLst/>
          </a:prstGeom>
          <a:solidFill>
            <a:srgbClr val="1F88D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790" y="3805809"/>
            <a:ext cx="2959678" cy="2161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43" y="6093296"/>
            <a:ext cx="1477913" cy="4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1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F625C-D9A4-4066-987A-18409599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5229200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600" dirty="0">
                <a:solidFill>
                  <a:srgbClr val="FFFFFF"/>
                </a:solidFill>
              </a:rPr>
              <a:t>…. Interdependence is a constant theme…….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BEC18E-8895-472D-B791-148B9F8C08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2033"/>
            <a:ext cx="3168788" cy="3135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4F0037-D5C2-4938-8222-32877DEE4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2" b="-8712"/>
          <a:stretch/>
        </p:blipFill>
        <p:spPr>
          <a:xfrm>
            <a:off x="5004048" y="980728"/>
            <a:ext cx="3528392" cy="29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5C6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CF4F06-30EC-4A20-894A-1E3BAA3A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02FF8F-DEE5-4AA6-AF52-FEACD1FBA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16" y="852770"/>
            <a:ext cx="5510653" cy="51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583264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5536" y="6093296"/>
            <a:ext cx="8546534" cy="6732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“Hear the patient voice, at every level, even when that voice is a whisper”     </a:t>
            </a:r>
          </a:p>
          <a:p>
            <a:pPr marL="0" indent="0" algn="ctr">
              <a:buNone/>
            </a:pPr>
            <a:r>
              <a:rPr lang="en-GB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 Berwick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28184" y="476672"/>
            <a:ext cx="2713886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really matters at the end of life?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the experiences and stories people share tell us about what really matters?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we know how well it’s going?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we improve?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we work together to develop a shared understanding and respond to what we find?</a:t>
            </a:r>
          </a:p>
        </p:txBody>
      </p:sp>
    </p:spTree>
    <p:extLst>
      <p:ext uri="{BB962C8B-B14F-4D97-AF65-F5344CB8AC3E}">
        <p14:creationId xmlns:p14="http://schemas.microsoft.com/office/powerpoint/2010/main" val="299858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" b="2472"/>
          <a:stretch/>
        </p:blipFill>
        <p:spPr bwMode="auto">
          <a:xfrm>
            <a:off x="323528" y="476672"/>
            <a:ext cx="8368280" cy="5892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69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" y="754063"/>
            <a:ext cx="70977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19848"/>
            <a:ext cx="2423280" cy="2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4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E752-45AD-404B-9FAD-646EB263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GB" sz="4200">
                <a:solidFill>
                  <a:schemeClr val="bg1"/>
                </a:solidFill>
              </a:rPr>
              <a:t>Establishing a Baseline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FF92C6-3D17-4679-9D53-22BF4BCB9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468046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" y="1340768"/>
            <a:ext cx="38304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21288"/>
            <a:ext cx="13144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9144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556C0-A939-41FE-A883-75E9FD94E52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7"/>
            <a:ext cx="4191893" cy="40030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16ECE1-3759-4317-A3CC-5EDE5A206F8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63" y="2420887"/>
            <a:ext cx="4191892" cy="400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DC296-9C3B-4280-A7A1-30D09650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434101"/>
            <a:ext cx="7709978" cy="13620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 10 Values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 of life care / Palliative Care                                      Palliative Medicine</a:t>
            </a: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220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6544"/>
            <a:ext cx="6693879" cy="400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9808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Interdependence…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46668"/>
            <a:ext cx="2551748" cy="2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84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EB867-233C-4C34-95C1-9B6555F8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204108"/>
            <a:ext cx="2002054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Comparison….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DE151-DE3B-47E6-8A1E-B1CC7B8DE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213" y="3355130"/>
            <a:ext cx="240662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 dirty="0"/>
              <a:t>We used 37 stories contributed to Care Opinion concerning Covid-19 vaccination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1800" dirty="0"/>
          </a:p>
          <a:p>
            <a:pPr indent="-228600">
              <a:lnSpc>
                <a:spcPct val="90000"/>
              </a:lnSpc>
            </a:pPr>
            <a:r>
              <a:rPr lang="en-US" sz="1800" dirty="0"/>
              <a:t>There were 2,784 words</a:t>
            </a:r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indent="-228600">
              <a:lnSpc>
                <a:spcPct val="90000"/>
              </a:lnSpc>
            </a:pPr>
            <a:endParaRPr lang="en-US" sz="1400" dirty="0"/>
          </a:p>
          <a:p>
            <a:pPr indent="-228600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E4362E-0ECC-4D95-902E-A6915310C9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76" y="952502"/>
            <a:ext cx="5177792" cy="49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279D-4E55-44A2-803E-EBB4D301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7D83-7F65-40D1-81AD-2223BCD7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8/10 were common EOLC/Palliative Medicine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Care/Nurture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Family/Belonging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Generosity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Interdependence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Support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Education/Knowledge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Service/Vocation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DEF9-8164-41C6-AEDB-4DB4C34EB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51657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Vaccination 5/10 shared</a:t>
            </a:r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Interdependence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Generosity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Education/Knowledge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Care/Nurture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Notice…..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Many more </a:t>
            </a:r>
            <a:r>
              <a:rPr lang="en-GB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Control 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values and they are at the top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BUT the nature/tone of the interaction that matters is still the same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86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3" ma:contentTypeDescription="Create a new document." ma:contentTypeScope="" ma:versionID="a8f11e2e1af60c17b760b66bf3457f4e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b26d460d196d698abad68d76cc20e04b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6E8ABC-6741-4948-BBA7-5D4D245EAD2A}"/>
</file>

<file path=customXml/itemProps2.xml><?xml version="1.0" encoding="utf-8"?>
<ds:datastoreItem xmlns:ds="http://schemas.openxmlformats.org/officeDocument/2006/customXml" ds:itemID="{A5BFFF68-5755-4E9A-9697-FB1EEC44A876}"/>
</file>

<file path=customXml/itemProps3.xml><?xml version="1.0" encoding="utf-8"?>
<ds:datastoreItem xmlns:ds="http://schemas.openxmlformats.org/officeDocument/2006/customXml" ds:itemID="{16797708-6A9E-4205-AEE8-66F2AF287A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Feedback at the end of life</vt:lpstr>
      <vt:lpstr>PowerPoint Presentation</vt:lpstr>
      <vt:lpstr>PowerPoint Presentation</vt:lpstr>
      <vt:lpstr>PowerPoint Presentation</vt:lpstr>
      <vt:lpstr>Establishing a Baseline</vt:lpstr>
      <vt:lpstr>Top 10 Values  End of life care / Palliative Care                                      Palliative Medicine</vt:lpstr>
      <vt:lpstr>PowerPoint Presentation</vt:lpstr>
      <vt:lpstr>A Comparison….</vt:lpstr>
      <vt:lpstr>What does this show?</vt:lpstr>
      <vt:lpstr>…. Interdependence is a constant theme…….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matters: using values to explore deeply</dc:title>
  <dc:creator>Jaqueline Le Fevre</dc:creator>
  <cp:lastModifiedBy>Tracy Molloy</cp:lastModifiedBy>
  <cp:revision>11</cp:revision>
  <dcterms:created xsi:type="dcterms:W3CDTF">2022-03-17T13:26:00Z</dcterms:created>
  <dcterms:modified xsi:type="dcterms:W3CDTF">2022-05-09T13:31:31Z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