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87" r:id="rId3"/>
    <p:sldId id="293" r:id="rId4"/>
    <p:sldId id="291" r:id="rId5"/>
    <p:sldId id="274" r:id="rId6"/>
    <p:sldId id="292" r:id="rId7"/>
    <p:sldId id="28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87941" autoAdjust="0"/>
  </p:normalViewPr>
  <p:slideViewPr>
    <p:cSldViewPr snapToGrid="0">
      <p:cViewPr>
        <p:scale>
          <a:sx n="66" d="100"/>
          <a:sy n="66" d="100"/>
        </p:scale>
        <p:origin x="1602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211CC0-03C7-4260-A616-E5BCC61FA6F0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55835BC-7222-4880-9360-BDDC57C2E464}">
      <dgm:prSet/>
      <dgm:spPr/>
      <dgm:t>
        <a:bodyPr/>
        <a:lstStyle/>
        <a:p>
          <a:r>
            <a:rPr lang="en-IE" dirty="0"/>
            <a:t>Do the norms of participation on the platform include an identity that other participants can recognise? </a:t>
          </a:r>
          <a:endParaRPr lang="en-US" dirty="0"/>
        </a:p>
      </dgm:t>
    </dgm:pt>
    <dgm:pt modelId="{BE4922D2-E7DB-48D7-A493-890505B74208}" type="parTrans" cxnId="{AC8D20A4-2F28-4E56-A319-299565502652}">
      <dgm:prSet/>
      <dgm:spPr/>
      <dgm:t>
        <a:bodyPr/>
        <a:lstStyle/>
        <a:p>
          <a:endParaRPr lang="en-US"/>
        </a:p>
      </dgm:t>
    </dgm:pt>
    <dgm:pt modelId="{698EACBE-A8E4-46C8-BABB-B822D0B3D533}" type="sibTrans" cxnId="{AC8D20A4-2F28-4E56-A319-299565502652}">
      <dgm:prSet/>
      <dgm:spPr/>
      <dgm:t>
        <a:bodyPr/>
        <a:lstStyle/>
        <a:p>
          <a:endParaRPr lang="en-US"/>
        </a:p>
      </dgm:t>
    </dgm:pt>
    <dgm:pt modelId="{CC31CBF4-E637-43D1-891D-4F6C297D8697}">
      <dgm:prSet/>
      <dgm:spPr/>
      <dgm:t>
        <a:bodyPr/>
        <a:lstStyle/>
        <a:p>
          <a:r>
            <a:rPr lang="en-IE" dirty="0"/>
            <a:t>Is the platform </a:t>
          </a:r>
          <a:r>
            <a:rPr lang="en-IE" b="1" dirty="0"/>
            <a:t>moderated?</a:t>
          </a:r>
          <a:endParaRPr lang="en-US" dirty="0"/>
        </a:p>
      </dgm:t>
    </dgm:pt>
    <dgm:pt modelId="{E84C48A1-5662-4927-A0DD-75093968E70D}" type="parTrans" cxnId="{CB314546-B72D-4A77-B44E-F232C5684B83}">
      <dgm:prSet/>
      <dgm:spPr/>
      <dgm:t>
        <a:bodyPr/>
        <a:lstStyle/>
        <a:p>
          <a:endParaRPr lang="en-US"/>
        </a:p>
      </dgm:t>
    </dgm:pt>
    <dgm:pt modelId="{BA6797BC-E8AC-429B-BC47-990268F8587A}" type="sibTrans" cxnId="{CB314546-B72D-4A77-B44E-F232C5684B83}">
      <dgm:prSet/>
      <dgm:spPr/>
      <dgm:t>
        <a:bodyPr/>
        <a:lstStyle/>
        <a:p>
          <a:endParaRPr lang="en-US"/>
        </a:p>
      </dgm:t>
    </dgm:pt>
    <dgm:pt modelId="{B91FADF1-632B-457D-BC04-FCF351BB66FA}">
      <dgm:prSet/>
      <dgm:spPr/>
      <dgm:t>
        <a:bodyPr/>
        <a:lstStyle/>
        <a:p>
          <a:r>
            <a:rPr lang="en-IE"/>
            <a:t>Do the </a:t>
          </a:r>
          <a:r>
            <a:rPr lang="en-IE" b="1"/>
            <a:t>norms of reply </a:t>
          </a:r>
          <a:r>
            <a:rPr lang="en-IE"/>
            <a:t>on the platform, </a:t>
          </a:r>
          <a:r>
            <a:rPr lang="en-IE" b="1"/>
            <a:t>including language promote values of positive engagement</a:t>
          </a:r>
          <a:r>
            <a:rPr lang="en-IE"/>
            <a:t>?</a:t>
          </a:r>
          <a:endParaRPr lang="en-US"/>
        </a:p>
      </dgm:t>
    </dgm:pt>
    <dgm:pt modelId="{FC7ADA4E-FEE1-4CF4-B8FA-34849D592882}" type="parTrans" cxnId="{E5D13334-1B6F-4F04-86D4-DD75E4915BFF}">
      <dgm:prSet/>
      <dgm:spPr/>
      <dgm:t>
        <a:bodyPr/>
        <a:lstStyle/>
        <a:p>
          <a:endParaRPr lang="en-US"/>
        </a:p>
      </dgm:t>
    </dgm:pt>
    <dgm:pt modelId="{5FEF0F19-5F52-4CE0-B7BF-D10D0B86E0A0}" type="sibTrans" cxnId="{E5D13334-1B6F-4F04-86D4-DD75E4915BFF}">
      <dgm:prSet/>
      <dgm:spPr/>
      <dgm:t>
        <a:bodyPr/>
        <a:lstStyle/>
        <a:p>
          <a:endParaRPr lang="en-US"/>
        </a:p>
      </dgm:t>
    </dgm:pt>
    <dgm:pt modelId="{30D51BF1-456B-4813-9E10-AB9821BF0CB8}">
      <dgm:prSet/>
      <dgm:spPr/>
      <dgm:t>
        <a:bodyPr/>
        <a:lstStyle/>
        <a:p>
          <a:r>
            <a:rPr lang="en-IE" dirty="0"/>
            <a:t>What is the role of </a:t>
          </a:r>
          <a:r>
            <a:rPr lang="en-IE" b="1" dirty="0"/>
            <a:t>influence</a:t>
          </a:r>
          <a:r>
            <a:rPr lang="en-IE" dirty="0"/>
            <a:t> on the platform? </a:t>
          </a:r>
          <a:endParaRPr lang="en-US" dirty="0"/>
        </a:p>
      </dgm:t>
    </dgm:pt>
    <dgm:pt modelId="{DA24723F-D127-4BFE-A765-87A6874496B1}" type="parTrans" cxnId="{C9C324D4-5E1F-4BA4-B445-C523E6E39640}">
      <dgm:prSet/>
      <dgm:spPr/>
      <dgm:t>
        <a:bodyPr/>
        <a:lstStyle/>
        <a:p>
          <a:endParaRPr lang="en-US"/>
        </a:p>
      </dgm:t>
    </dgm:pt>
    <dgm:pt modelId="{C9908849-B399-42C4-B9E4-97F25C82F099}" type="sibTrans" cxnId="{C9C324D4-5E1F-4BA4-B445-C523E6E39640}">
      <dgm:prSet/>
      <dgm:spPr/>
      <dgm:t>
        <a:bodyPr/>
        <a:lstStyle/>
        <a:p>
          <a:endParaRPr lang="en-US"/>
        </a:p>
      </dgm:t>
    </dgm:pt>
    <dgm:pt modelId="{A8FDB6A4-6F4F-434F-9EBA-BC4CE59CB90A}">
      <dgm:prSet/>
      <dgm:spPr/>
      <dgm:t>
        <a:bodyPr/>
        <a:lstStyle/>
        <a:p>
          <a:r>
            <a:rPr lang="en-IE" dirty="0"/>
            <a:t>Is there evidence</a:t>
          </a:r>
          <a:r>
            <a:rPr lang="en-IE" b="1" dirty="0"/>
            <a:t> of needs fulfilment </a:t>
          </a:r>
          <a:r>
            <a:rPr lang="en-IE" dirty="0"/>
            <a:t>activities on the platform?</a:t>
          </a:r>
          <a:endParaRPr lang="en-US" dirty="0"/>
        </a:p>
      </dgm:t>
    </dgm:pt>
    <dgm:pt modelId="{E68C6949-CD59-4B6D-B392-68EBB1CB790C}" type="parTrans" cxnId="{718E78FB-7404-4F1B-8F47-3D02F694D2AE}">
      <dgm:prSet/>
      <dgm:spPr/>
      <dgm:t>
        <a:bodyPr/>
        <a:lstStyle/>
        <a:p>
          <a:endParaRPr lang="en-US"/>
        </a:p>
      </dgm:t>
    </dgm:pt>
    <dgm:pt modelId="{E6C5D203-16EB-4AB7-B6C1-5E3DC2BA4440}" type="sibTrans" cxnId="{718E78FB-7404-4F1B-8F47-3D02F694D2AE}">
      <dgm:prSet/>
      <dgm:spPr/>
      <dgm:t>
        <a:bodyPr/>
        <a:lstStyle/>
        <a:p>
          <a:endParaRPr lang="en-US"/>
        </a:p>
      </dgm:t>
    </dgm:pt>
    <dgm:pt modelId="{C16D22FC-7F6A-4F21-B780-6368FBB4B677}" type="pres">
      <dgm:prSet presAssocID="{17211CC0-03C7-4260-A616-E5BCC61FA6F0}" presName="outerComposite" presStyleCnt="0">
        <dgm:presLayoutVars>
          <dgm:chMax val="5"/>
          <dgm:dir/>
          <dgm:resizeHandles val="exact"/>
        </dgm:presLayoutVars>
      </dgm:prSet>
      <dgm:spPr/>
    </dgm:pt>
    <dgm:pt modelId="{2FF6505C-81D6-4E3F-97FC-781E0C0B7096}" type="pres">
      <dgm:prSet presAssocID="{17211CC0-03C7-4260-A616-E5BCC61FA6F0}" presName="dummyMaxCanvas" presStyleCnt="0">
        <dgm:presLayoutVars/>
      </dgm:prSet>
      <dgm:spPr/>
    </dgm:pt>
    <dgm:pt modelId="{312E53A8-C70C-4932-97B8-63F4463646AA}" type="pres">
      <dgm:prSet presAssocID="{17211CC0-03C7-4260-A616-E5BCC61FA6F0}" presName="FiveNodes_1" presStyleLbl="node1" presStyleIdx="0" presStyleCnt="5" custLinFactNeighborX="-1439" custLinFactNeighborY="-28472">
        <dgm:presLayoutVars>
          <dgm:bulletEnabled val="1"/>
        </dgm:presLayoutVars>
      </dgm:prSet>
      <dgm:spPr/>
    </dgm:pt>
    <dgm:pt modelId="{B9071680-45FF-4C81-8C1E-FCB4B1B671DF}" type="pres">
      <dgm:prSet presAssocID="{17211CC0-03C7-4260-A616-E5BCC61FA6F0}" presName="FiveNodes_2" presStyleLbl="node1" presStyleIdx="1" presStyleCnt="5">
        <dgm:presLayoutVars>
          <dgm:bulletEnabled val="1"/>
        </dgm:presLayoutVars>
      </dgm:prSet>
      <dgm:spPr/>
    </dgm:pt>
    <dgm:pt modelId="{C908D735-4FF4-4CF0-B006-6F97F235B3E3}" type="pres">
      <dgm:prSet presAssocID="{17211CC0-03C7-4260-A616-E5BCC61FA6F0}" presName="FiveNodes_3" presStyleLbl="node1" presStyleIdx="2" presStyleCnt="5">
        <dgm:presLayoutVars>
          <dgm:bulletEnabled val="1"/>
        </dgm:presLayoutVars>
      </dgm:prSet>
      <dgm:spPr/>
    </dgm:pt>
    <dgm:pt modelId="{AD349037-B577-40A1-8474-56AB3D793E5B}" type="pres">
      <dgm:prSet presAssocID="{17211CC0-03C7-4260-A616-E5BCC61FA6F0}" presName="FiveNodes_4" presStyleLbl="node1" presStyleIdx="3" presStyleCnt="5" custLinFactNeighborX="-2589" custLinFactNeighborY="-3762">
        <dgm:presLayoutVars>
          <dgm:bulletEnabled val="1"/>
        </dgm:presLayoutVars>
      </dgm:prSet>
      <dgm:spPr/>
    </dgm:pt>
    <dgm:pt modelId="{356AEB04-DD76-49ED-9E33-E66BA1E2B43C}" type="pres">
      <dgm:prSet presAssocID="{17211CC0-03C7-4260-A616-E5BCC61FA6F0}" presName="FiveNodes_5" presStyleLbl="node1" presStyleIdx="4" presStyleCnt="5">
        <dgm:presLayoutVars>
          <dgm:bulletEnabled val="1"/>
        </dgm:presLayoutVars>
      </dgm:prSet>
      <dgm:spPr/>
    </dgm:pt>
    <dgm:pt modelId="{7377EE66-A0D8-4788-A48A-4AD3D09F31E1}" type="pres">
      <dgm:prSet presAssocID="{17211CC0-03C7-4260-A616-E5BCC61FA6F0}" presName="FiveConn_1-2" presStyleLbl="fgAccFollowNode1" presStyleIdx="0" presStyleCnt="4">
        <dgm:presLayoutVars>
          <dgm:bulletEnabled val="1"/>
        </dgm:presLayoutVars>
      </dgm:prSet>
      <dgm:spPr/>
    </dgm:pt>
    <dgm:pt modelId="{0C762329-8D6E-454D-BAC6-8084BCDBA5C0}" type="pres">
      <dgm:prSet presAssocID="{17211CC0-03C7-4260-A616-E5BCC61FA6F0}" presName="FiveConn_2-3" presStyleLbl="fgAccFollowNode1" presStyleIdx="1" presStyleCnt="4">
        <dgm:presLayoutVars>
          <dgm:bulletEnabled val="1"/>
        </dgm:presLayoutVars>
      </dgm:prSet>
      <dgm:spPr/>
    </dgm:pt>
    <dgm:pt modelId="{0EAAAAE0-7A7C-47A1-BEB8-7B8EC9D72D0F}" type="pres">
      <dgm:prSet presAssocID="{17211CC0-03C7-4260-A616-E5BCC61FA6F0}" presName="FiveConn_3-4" presStyleLbl="fgAccFollowNode1" presStyleIdx="2" presStyleCnt="4">
        <dgm:presLayoutVars>
          <dgm:bulletEnabled val="1"/>
        </dgm:presLayoutVars>
      </dgm:prSet>
      <dgm:spPr/>
    </dgm:pt>
    <dgm:pt modelId="{8288A528-027B-4C4B-A79C-84E4962B9686}" type="pres">
      <dgm:prSet presAssocID="{17211CC0-03C7-4260-A616-E5BCC61FA6F0}" presName="FiveConn_4-5" presStyleLbl="fgAccFollowNode1" presStyleIdx="3" presStyleCnt="4">
        <dgm:presLayoutVars>
          <dgm:bulletEnabled val="1"/>
        </dgm:presLayoutVars>
      </dgm:prSet>
      <dgm:spPr/>
    </dgm:pt>
    <dgm:pt modelId="{855700B4-0666-40C0-AD12-524276E287DA}" type="pres">
      <dgm:prSet presAssocID="{17211CC0-03C7-4260-A616-E5BCC61FA6F0}" presName="FiveNodes_1_text" presStyleLbl="node1" presStyleIdx="4" presStyleCnt="5">
        <dgm:presLayoutVars>
          <dgm:bulletEnabled val="1"/>
        </dgm:presLayoutVars>
      </dgm:prSet>
      <dgm:spPr/>
    </dgm:pt>
    <dgm:pt modelId="{6FC5D9EC-8957-40B0-9FE3-CC0DB6769ED8}" type="pres">
      <dgm:prSet presAssocID="{17211CC0-03C7-4260-A616-E5BCC61FA6F0}" presName="FiveNodes_2_text" presStyleLbl="node1" presStyleIdx="4" presStyleCnt="5">
        <dgm:presLayoutVars>
          <dgm:bulletEnabled val="1"/>
        </dgm:presLayoutVars>
      </dgm:prSet>
      <dgm:spPr/>
    </dgm:pt>
    <dgm:pt modelId="{10982AD9-52EA-44A6-AD55-E36DCDB163C1}" type="pres">
      <dgm:prSet presAssocID="{17211CC0-03C7-4260-A616-E5BCC61FA6F0}" presName="FiveNodes_3_text" presStyleLbl="node1" presStyleIdx="4" presStyleCnt="5">
        <dgm:presLayoutVars>
          <dgm:bulletEnabled val="1"/>
        </dgm:presLayoutVars>
      </dgm:prSet>
      <dgm:spPr/>
    </dgm:pt>
    <dgm:pt modelId="{B7E10656-4E41-48CB-AB90-AE1CA735A120}" type="pres">
      <dgm:prSet presAssocID="{17211CC0-03C7-4260-A616-E5BCC61FA6F0}" presName="FiveNodes_4_text" presStyleLbl="node1" presStyleIdx="4" presStyleCnt="5">
        <dgm:presLayoutVars>
          <dgm:bulletEnabled val="1"/>
        </dgm:presLayoutVars>
      </dgm:prSet>
      <dgm:spPr/>
    </dgm:pt>
    <dgm:pt modelId="{A3A72F53-7B37-454F-8E2A-8C5DAD240C62}" type="pres">
      <dgm:prSet presAssocID="{17211CC0-03C7-4260-A616-E5BCC61FA6F0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6C1FC07-7C29-46C9-84DA-F97CAEC6461E}" type="presOf" srcId="{30D51BF1-456B-4813-9E10-AB9821BF0CB8}" destId="{AD349037-B577-40A1-8474-56AB3D793E5B}" srcOrd="0" destOrd="0" presId="urn:microsoft.com/office/officeart/2005/8/layout/vProcess5"/>
    <dgm:cxn modelId="{3895220D-80D8-458A-98BF-37F710842B34}" type="presOf" srcId="{CC31CBF4-E637-43D1-891D-4F6C297D8697}" destId="{B9071680-45FF-4C81-8C1E-FCB4B1B671DF}" srcOrd="0" destOrd="0" presId="urn:microsoft.com/office/officeart/2005/8/layout/vProcess5"/>
    <dgm:cxn modelId="{24CCB017-0683-4BE4-82AD-2A3A55613B83}" type="presOf" srcId="{30D51BF1-456B-4813-9E10-AB9821BF0CB8}" destId="{B7E10656-4E41-48CB-AB90-AE1CA735A120}" srcOrd="1" destOrd="0" presId="urn:microsoft.com/office/officeart/2005/8/layout/vProcess5"/>
    <dgm:cxn modelId="{1D51C929-68B5-4C02-94F3-3D29D62D358E}" type="presOf" srcId="{A8FDB6A4-6F4F-434F-9EBA-BC4CE59CB90A}" destId="{A3A72F53-7B37-454F-8E2A-8C5DAD240C62}" srcOrd="1" destOrd="0" presId="urn:microsoft.com/office/officeart/2005/8/layout/vProcess5"/>
    <dgm:cxn modelId="{E5D13334-1B6F-4F04-86D4-DD75E4915BFF}" srcId="{17211CC0-03C7-4260-A616-E5BCC61FA6F0}" destId="{B91FADF1-632B-457D-BC04-FCF351BB66FA}" srcOrd="2" destOrd="0" parTransId="{FC7ADA4E-FEE1-4CF4-B8FA-34849D592882}" sibTransId="{5FEF0F19-5F52-4CE0-B7BF-D10D0B86E0A0}"/>
    <dgm:cxn modelId="{B01B4F41-91B0-43A2-87C3-BE0B9A78626F}" type="presOf" srcId="{BA6797BC-E8AC-429B-BC47-990268F8587A}" destId="{0C762329-8D6E-454D-BAC6-8084BCDBA5C0}" srcOrd="0" destOrd="0" presId="urn:microsoft.com/office/officeart/2005/8/layout/vProcess5"/>
    <dgm:cxn modelId="{8D96AE62-9C7D-4D11-94CF-957BD69F5635}" type="presOf" srcId="{455835BC-7222-4880-9360-BDDC57C2E464}" destId="{312E53A8-C70C-4932-97B8-63F4463646AA}" srcOrd="0" destOrd="0" presId="urn:microsoft.com/office/officeart/2005/8/layout/vProcess5"/>
    <dgm:cxn modelId="{CB314546-B72D-4A77-B44E-F232C5684B83}" srcId="{17211CC0-03C7-4260-A616-E5BCC61FA6F0}" destId="{CC31CBF4-E637-43D1-891D-4F6C297D8697}" srcOrd="1" destOrd="0" parTransId="{E84C48A1-5662-4927-A0DD-75093968E70D}" sibTransId="{BA6797BC-E8AC-429B-BC47-990268F8587A}"/>
    <dgm:cxn modelId="{A1256454-D960-4A1F-B1F3-B0EF8707792F}" type="presOf" srcId="{C9908849-B399-42C4-B9E4-97F25C82F099}" destId="{8288A528-027B-4C4B-A79C-84E4962B9686}" srcOrd="0" destOrd="0" presId="urn:microsoft.com/office/officeart/2005/8/layout/vProcess5"/>
    <dgm:cxn modelId="{3C6F4256-040D-4056-8285-A23392B5B7A0}" type="presOf" srcId="{CC31CBF4-E637-43D1-891D-4F6C297D8697}" destId="{6FC5D9EC-8957-40B0-9FE3-CC0DB6769ED8}" srcOrd="1" destOrd="0" presId="urn:microsoft.com/office/officeart/2005/8/layout/vProcess5"/>
    <dgm:cxn modelId="{8B5D6187-F142-49A5-8B9E-BA62F712EA77}" type="presOf" srcId="{17211CC0-03C7-4260-A616-E5BCC61FA6F0}" destId="{C16D22FC-7F6A-4F21-B780-6368FBB4B677}" srcOrd="0" destOrd="0" presId="urn:microsoft.com/office/officeart/2005/8/layout/vProcess5"/>
    <dgm:cxn modelId="{AC8D20A4-2F28-4E56-A319-299565502652}" srcId="{17211CC0-03C7-4260-A616-E5BCC61FA6F0}" destId="{455835BC-7222-4880-9360-BDDC57C2E464}" srcOrd="0" destOrd="0" parTransId="{BE4922D2-E7DB-48D7-A493-890505B74208}" sibTransId="{698EACBE-A8E4-46C8-BABB-B822D0B3D533}"/>
    <dgm:cxn modelId="{BFE44BB2-E366-4DBA-943A-80502182BFF5}" type="presOf" srcId="{B91FADF1-632B-457D-BC04-FCF351BB66FA}" destId="{C908D735-4FF4-4CF0-B006-6F97F235B3E3}" srcOrd="0" destOrd="0" presId="urn:microsoft.com/office/officeart/2005/8/layout/vProcess5"/>
    <dgm:cxn modelId="{041409CE-B18E-4EE0-9337-D5E00340EE44}" type="presOf" srcId="{5FEF0F19-5F52-4CE0-B7BF-D10D0B86E0A0}" destId="{0EAAAAE0-7A7C-47A1-BEB8-7B8EC9D72D0F}" srcOrd="0" destOrd="0" presId="urn:microsoft.com/office/officeart/2005/8/layout/vProcess5"/>
    <dgm:cxn modelId="{1D64A6D1-9058-4A42-A895-AEE83B4150BF}" type="presOf" srcId="{698EACBE-A8E4-46C8-BABB-B822D0B3D533}" destId="{7377EE66-A0D8-4788-A48A-4AD3D09F31E1}" srcOrd="0" destOrd="0" presId="urn:microsoft.com/office/officeart/2005/8/layout/vProcess5"/>
    <dgm:cxn modelId="{C9C324D4-5E1F-4BA4-B445-C523E6E39640}" srcId="{17211CC0-03C7-4260-A616-E5BCC61FA6F0}" destId="{30D51BF1-456B-4813-9E10-AB9821BF0CB8}" srcOrd="3" destOrd="0" parTransId="{DA24723F-D127-4BFE-A765-87A6874496B1}" sibTransId="{C9908849-B399-42C4-B9E4-97F25C82F099}"/>
    <dgm:cxn modelId="{AD9077D4-C709-4910-B83F-99296FE70F24}" type="presOf" srcId="{B91FADF1-632B-457D-BC04-FCF351BB66FA}" destId="{10982AD9-52EA-44A6-AD55-E36DCDB163C1}" srcOrd="1" destOrd="0" presId="urn:microsoft.com/office/officeart/2005/8/layout/vProcess5"/>
    <dgm:cxn modelId="{C68656DC-F1AD-47F5-92C7-07615EA0D72D}" type="presOf" srcId="{455835BC-7222-4880-9360-BDDC57C2E464}" destId="{855700B4-0666-40C0-AD12-524276E287DA}" srcOrd="1" destOrd="0" presId="urn:microsoft.com/office/officeart/2005/8/layout/vProcess5"/>
    <dgm:cxn modelId="{9E5AACF7-3BB8-44E5-9FC7-36E87BE2F78C}" type="presOf" srcId="{A8FDB6A4-6F4F-434F-9EBA-BC4CE59CB90A}" destId="{356AEB04-DD76-49ED-9E33-E66BA1E2B43C}" srcOrd="0" destOrd="0" presId="urn:microsoft.com/office/officeart/2005/8/layout/vProcess5"/>
    <dgm:cxn modelId="{718E78FB-7404-4F1B-8F47-3D02F694D2AE}" srcId="{17211CC0-03C7-4260-A616-E5BCC61FA6F0}" destId="{A8FDB6A4-6F4F-434F-9EBA-BC4CE59CB90A}" srcOrd="4" destOrd="0" parTransId="{E68C6949-CD59-4B6D-B392-68EBB1CB790C}" sibTransId="{E6C5D203-16EB-4AB7-B6C1-5E3DC2BA4440}"/>
    <dgm:cxn modelId="{41F710E7-ADA7-4F33-93A7-282D3245B102}" type="presParOf" srcId="{C16D22FC-7F6A-4F21-B780-6368FBB4B677}" destId="{2FF6505C-81D6-4E3F-97FC-781E0C0B7096}" srcOrd="0" destOrd="0" presId="urn:microsoft.com/office/officeart/2005/8/layout/vProcess5"/>
    <dgm:cxn modelId="{7316F425-B738-46CF-8E33-204A80BFFBC3}" type="presParOf" srcId="{C16D22FC-7F6A-4F21-B780-6368FBB4B677}" destId="{312E53A8-C70C-4932-97B8-63F4463646AA}" srcOrd="1" destOrd="0" presId="urn:microsoft.com/office/officeart/2005/8/layout/vProcess5"/>
    <dgm:cxn modelId="{FB79DC58-1BE0-4109-9EF0-6C72D85C80C3}" type="presParOf" srcId="{C16D22FC-7F6A-4F21-B780-6368FBB4B677}" destId="{B9071680-45FF-4C81-8C1E-FCB4B1B671DF}" srcOrd="2" destOrd="0" presId="urn:microsoft.com/office/officeart/2005/8/layout/vProcess5"/>
    <dgm:cxn modelId="{BD49EF02-86F2-4288-9DBB-0B73B7CD2D00}" type="presParOf" srcId="{C16D22FC-7F6A-4F21-B780-6368FBB4B677}" destId="{C908D735-4FF4-4CF0-B006-6F97F235B3E3}" srcOrd="3" destOrd="0" presId="urn:microsoft.com/office/officeart/2005/8/layout/vProcess5"/>
    <dgm:cxn modelId="{2C8DE0FB-3D5F-4040-BAE2-8446919C84AB}" type="presParOf" srcId="{C16D22FC-7F6A-4F21-B780-6368FBB4B677}" destId="{AD349037-B577-40A1-8474-56AB3D793E5B}" srcOrd="4" destOrd="0" presId="urn:microsoft.com/office/officeart/2005/8/layout/vProcess5"/>
    <dgm:cxn modelId="{E40071AC-29EB-4F4C-8D81-8276E684D990}" type="presParOf" srcId="{C16D22FC-7F6A-4F21-B780-6368FBB4B677}" destId="{356AEB04-DD76-49ED-9E33-E66BA1E2B43C}" srcOrd="5" destOrd="0" presId="urn:microsoft.com/office/officeart/2005/8/layout/vProcess5"/>
    <dgm:cxn modelId="{CBC53F0B-17F6-4AE2-B39C-5C8D1735D39A}" type="presParOf" srcId="{C16D22FC-7F6A-4F21-B780-6368FBB4B677}" destId="{7377EE66-A0D8-4788-A48A-4AD3D09F31E1}" srcOrd="6" destOrd="0" presId="urn:microsoft.com/office/officeart/2005/8/layout/vProcess5"/>
    <dgm:cxn modelId="{FFA14D5D-C999-459B-A05D-8107A822348C}" type="presParOf" srcId="{C16D22FC-7F6A-4F21-B780-6368FBB4B677}" destId="{0C762329-8D6E-454D-BAC6-8084BCDBA5C0}" srcOrd="7" destOrd="0" presId="urn:microsoft.com/office/officeart/2005/8/layout/vProcess5"/>
    <dgm:cxn modelId="{7015EAA3-8DCC-4B70-9955-98D4587BBCF6}" type="presParOf" srcId="{C16D22FC-7F6A-4F21-B780-6368FBB4B677}" destId="{0EAAAAE0-7A7C-47A1-BEB8-7B8EC9D72D0F}" srcOrd="8" destOrd="0" presId="urn:microsoft.com/office/officeart/2005/8/layout/vProcess5"/>
    <dgm:cxn modelId="{0D598D60-22B0-41FE-B50B-B364010B58DE}" type="presParOf" srcId="{C16D22FC-7F6A-4F21-B780-6368FBB4B677}" destId="{8288A528-027B-4C4B-A79C-84E4962B9686}" srcOrd="9" destOrd="0" presId="urn:microsoft.com/office/officeart/2005/8/layout/vProcess5"/>
    <dgm:cxn modelId="{B3179BED-3A7B-41FE-B3F5-D0AF0103562C}" type="presParOf" srcId="{C16D22FC-7F6A-4F21-B780-6368FBB4B677}" destId="{855700B4-0666-40C0-AD12-524276E287DA}" srcOrd="10" destOrd="0" presId="urn:microsoft.com/office/officeart/2005/8/layout/vProcess5"/>
    <dgm:cxn modelId="{2AB716B0-7B0B-4B53-B8A1-E1D6D3DABD9D}" type="presParOf" srcId="{C16D22FC-7F6A-4F21-B780-6368FBB4B677}" destId="{6FC5D9EC-8957-40B0-9FE3-CC0DB6769ED8}" srcOrd="11" destOrd="0" presId="urn:microsoft.com/office/officeart/2005/8/layout/vProcess5"/>
    <dgm:cxn modelId="{E07A8BE4-28A7-48B6-90AD-B445EF5C2F0B}" type="presParOf" srcId="{C16D22FC-7F6A-4F21-B780-6368FBB4B677}" destId="{10982AD9-52EA-44A6-AD55-E36DCDB163C1}" srcOrd="12" destOrd="0" presId="urn:microsoft.com/office/officeart/2005/8/layout/vProcess5"/>
    <dgm:cxn modelId="{F3946163-0864-4EC5-93EE-3D46F05CF131}" type="presParOf" srcId="{C16D22FC-7F6A-4F21-B780-6368FBB4B677}" destId="{B7E10656-4E41-48CB-AB90-AE1CA735A120}" srcOrd="13" destOrd="0" presId="urn:microsoft.com/office/officeart/2005/8/layout/vProcess5"/>
    <dgm:cxn modelId="{982A5513-8928-4278-8D22-D691315185D1}" type="presParOf" srcId="{C16D22FC-7F6A-4F21-B780-6368FBB4B677}" destId="{A3A72F53-7B37-454F-8E2A-8C5DAD240C6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2FFF50-3AC1-4E3B-97C1-A167B60563A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FE0F0EE-273D-4077-A20E-3B422B196BAE}">
      <dgm:prSet/>
      <dgm:spPr/>
      <dgm:t>
        <a:bodyPr/>
        <a:lstStyle/>
        <a:p>
          <a:r>
            <a:rPr lang="en-IE" dirty="0"/>
            <a:t>Social values – Trust, Well informedness, Efficacy</a:t>
          </a:r>
          <a:endParaRPr lang="en-US" dirty="0"/>
        </a:p>
      </dgm:t>
    </dgm:pt>
    <dgm:pt modelId="{AF571547-C094-416C-B7F4-C06B0BED0907}" type="parTrans" cxnId="{78BB17E7-38FC-417F-85EA-786629F63365}">
      <dgm:prSet/>
      <dgm:spPr/>
      <dgm:t>
        <a:bodyPr/>
        <a:lstStyle/>
        <a:p>
          <a:endParaRPr lang="en-US"/>
        </a:p>
      </dgm:t>
    </dgm:pt>
    <dgm:pt modelId="{A450F8F1-C90B-48FB-B868-52F014796BD3}" type="sibTrans" cxnId="{78BB17E7-38FC-417F-85EA-786629F63365}">
      <dgm:prSet/>
      <dgm:spPr/>
      <dgm:t>
        <a:bodyPr/>
        <a:lstStyle/>
        <a:p>
          <a:endParaRPr lang="en-US"/>
        </a:p>
      </dgm:t>
    </dgm:pt>
    <dgm:pt modelId="{741D9CC7-B5FE-4480-BA88-1B6414CF4870}">
      <dgm:prSet/>
      <dgm:spPr/>
      <dgm:t>
        <a:bodyPr/>
        <a:lstStyle/>
        <a:p>
          <a:r>
            <a:rPr lang="en-IE"/>
            <a:t>Efficiency - Time</a:t>
          </a:r>
          <a:endParaRPr lang="en-US"/>
        </a:p>
      </dgm:t>
    </dgm:pt>
    <dgm:pt modelId="{FF5FC3CE-45FE-4910-B4B7-8DC6F6D821AF}" type="parTrans" cxnId="{139C9C8C-BCE5-4454-977C-1ECAEFB548A5}">
      <dgm:prSet/>
      <dgm:spPr/>
      <dgm:t>
        <a:bodyPr/>
        <a:lstStyle/>
        <a:p>
          <a:endParaRPr lang="en-US"/>
        </a:p>
      </dgm:t>
    </dgm:pt>
    <dgm:pt modelId="{3E2689EC-5A29-4024-A32B-588F07AE344C}" type="sibTrans" cxnId="{139C9C8C-BCE5-4454-977C-1ECAEFB548A5}">
      <dgm:prSet/>
      <dgm:spPr/>
      <dgm:t>
        <a:bodyPr/>
        <a:lstStyle/>
        <a:p>
          <a:endParaRPr lang="en-US"/>
        </a:p>
      </dgm:t>
    </dgm:pt>
    <dgm:pt modelId="{0DE3014A-E0F7-42A6-923A-CEB23B6C1F9D}">
      <dgm:prSet/>
      <dgm:spPr/>
      <dgm:t>
        <a:bodyPr/>
        <a:lstStyle/>
        <a:p>
          <a:r>
            <a:rPr lang="en-IE" dirty="0"/>
            <a:t>Effectiveness – Personalisation</a:t>
          </a:r>
          <a:endParaRPr lang="en-US" dirty="0"/>
        </a:p>
      </dgm:t>
    </dgm:pt>
    <dgm:pt modelId="{F03F1B24-15BA-4AEE-BC32-1527D8BA8FDD}" type="parTrans" cxnId="{6AF502FC-55EC-43D8-B396-60640B4C6261}">
      <dgm:prSet/>
      <dgm:spPr/>
      <dgm:t>
        <a:bodyPr/>
        <a:lstStyle/>
        <a:p>
          <a:endParaRPr lang="en-US"/>
        </a:p>
      </dgm:t>
    </dgm:pt>
    <dgm:pt modelId="{B8DE8E32-E7E5-4F52-8064-BDA78E721C78}" type="sibTrans" cxnId="{6AF502FC-55EC-43D8-B396-60640B4C6261}">
      <dgm:prSet/>
      <dgm:spPr/>
      <dgm:t>
        <a:bodyPr/>
        <a:lstStyle/>
        <a:p>
          <a:endParaRPr lang="en-US"/>
        </a:p>
      </dgm:t>
    </dgm:pt>
    <dgm:pt modelId="{097487BF-AFB8-4CE9-A3FB-F312531AF345}" type="pres">
      <dgm:prSet presAssocID="{8A2FFF50-3AC1-4E3B-97C1-A167B60563A0}" presName="linear" presStyleCnt="0">
        <dgm:presLayoutVars>
          <dgm:animLvl val="lvl"/>
          <dgm:resizeHandles val="exact"/>
        </dgm:presLayoutVars>
      </dgm:prSet>
      <dgm:spPr/>
    </dgm:pt>
    <dgm:pt modelId="{4BE8CD79-F778-4BBA-B571-D297BA6083E5}" type="pres">
      <dgm:prSet presAssocID="{2FE0F0EE-273D-4077-A20E-3B422B196BAE}" presName="parentText" presStyleLbl="node1" presStyleIdx="0" presStyleCnt="3" custLinFactY="-399" custLinFactNeighborX="-736" custLinFactNeighborY="-100000">
        <dgm:presLayoutVars>
          <dgm:chMax val="0"/>
          <dgm:bulletEnabled val="1"/>
        </dgm:presLayoutVars>
      </dgm:prSet>
      <dgm:spPr/>
    </dgm:pt>
    <dgm:pt modelId="{EC676298-30D5-48AC-A980-373550EC775F}" type="pres">
      <dgm:prSet presAssocID="{A450F8F1-C90B-48FB-B868-52F014796BD3}" presName="spacer" presStyleCnt="0"/>
      <dgm:spPr/>
    </dgm:pt>
    <dgm:pt modelId="{209A260F-F246-4F44-8DB0-56E6589D1E18}" type="pres">
      <dgm:prSet presAssocID="{741D9CC7-B5FE-4480-BA88-1B6414CF4870}" presName="parentText" presStyleLbl="node1" presStyleIdx="1" presStyleCnt="3" custScaleY="104144">
        <dgm:presLayoutVars>
          <dgm:chMax val="0"/>
          <dgm:bulletEnabled val="1"/>
        </dgm:presLayoutVars>
      </dgm:prSet>
      <dgm:spPr/>
    </dgm:pt>
    <dgm:pt modelId="{8813797F-E78F-4953-82FC-372C15680050}" type="pres">
      <dgm:prSet presAssocID="{3E2689EC-5A29-4024-A32B-588F07AE344C}" presName="spacer" presStyleCnt="0"/>
      <dgm:spPr/>
    </dgm:pt>
    <dgm:pt modelId="{0985F12F-1FD4-4EE2-A909-9938FBB7F707}" type="pres">
      <dgm:prSet presAssocID="{0DE3014A-E0F7-42A6-923A-CEB23B6C1F9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031E912-09A2-4797-A683-15D345250B05}" type="presOf" srcId="{8A2FFF50-3AC1-4E3B-97C1-A167B60563A0}" destId="{097487BF-AFB8-4CE9-A3FB-F312531AF345}" srcOrd="0" destOrd="0" presId="urn:microsoft.com/office/officeart/2005/8/layout/vList2"/>
    <dgm:cxn modelId="{BAE5752E-0149-46DB-8195-A907C82CC642}" type="presOf" srcId="{2FE0F0EE-273D-4077-A20E-3B422B196BAE}" destId="{4BE8CD79-F778-4BBA-B571-D297BA6083E5}" srcOrd="0" destOrd="0" presId="urn:microsoft.com/office/officeart/2005/8/layout/vList2"/>
    <dgm:cxn modelId="{005E6A86-2D9A-4EE2-876C-810385F75048}" type="presOf" srcId="{0DE3014A-E0F7-42A6-923A-CEB23B6C1F9D}" destId="{0985F12F-1FD4-4EE2-A909-9938FBB7F707}" srcOrd="0" destOrd="0" presId="urn:microsoft.com/office/officeart/2005/8/layout/vList2"/>
    <dgm:cxn modelId="{139C9C8C-BCE5-4454-977C-1ECAEFB548A5}" srcId="{8A2FFF50-3AC1-4E3B-97C1-A167B60563A0}" destId="{741D9CC7-B5FE-4480-BA88-1B6414CF4870}" srcOrd="1" destOrd="0" parTransId="{FF5FC3CE-45FE-4910-B4B7-8DC6F6D821AF}" sibTransId="{3E2689EC-5A29-4024-A32B-588F07AE344C}"/>
    <dgm:cxn modelId="{B3A08CA9-D26E-4FD8-AAD3-EBDB55084176}" type="presOf" srcId="{741D9CC7-B5FE-4480-BA88-1B6414CF4870}" destId="{209A260F-F246-4F44-8DB0-56E6589D1E18}" srcOrd="0" destOrd="0" presId="urn:microsoft.com/office/officeart/2005/8/layout/vList2"/>
    <dgm:cxn modelId="{78BB17E7-38FC-417F-85EA-786629F63365}" srcId="{8A2FFF50-3AC1-4E3B-97C1-A167B60563A0}" destId="{2FE0F0EE-273D-4077-A20E-3B422B196BAE}" srcOrd="0" destOrd="0" parTransId="{AF571547-C094-416C-B7F4-C06B0BED0907}" sibTransId="{A450F8F1-C90B-48FB-B868-52F014796BD3}"/>
    <dgm:cxn modelId="{6AF502FC-55EC-43D8-B396-60640B4C6261}" srcId="{8A2FFF50-3AC1-4E3B-97C1-A167B60563A0}" destId="{0DE3014A-E0F7-42A6-923A-CEB23B6C1F9D}" srcOrd="2" destOrd="0" parTransId="{F03F1B24-15BA-4AEE-BC32-1527D8BA8FDD}" sibTransId="{B8DE8E32-E7E5-4F52-8064-BDA78E721C78}"/>
    <dgm:cxn modelId="{4440549A-DDDF-4F6B-A08C-1EBE75D44862}" type="presParOf" srcId="{097487BF-AFB8-4CE9-A3FB-F312531AF345}" destId="{4BE8CD79-F778-4BBA-B571-D297BA6083E5}" srcOrd="0" destOrd="0" presId="urn:microsoft.com/office/officeart/2005/8/layout/vList2"/>
    <dgm:cxn modelId="{35C3A69C-D98A-4B64-BDF6-1039E21F7927}" type="presParOf" srcId="{097487BF-AFB8-4CE9-A3FB-F312531AF345}" destId="{EC676298-30D5-48AC-A980-373550EC775F}" srcOrd="1" destOrd="0" presId="urn:microsoft.com/office/officeart/2005/8/layout/vList2"/>
    <dgm:cxn modelId="{9241D927-C536-402F-A1DC-3EF673222D43}" type="presParOf" srcId="{097487BF-AFB8-4CE9-A3FB-F312531AF345}" destId="{209A260F-F246-4F44-8DB0-56E6589D1E18}" srcOrd="2" destOrd="0" presId="urn:microsoft.com/office/officeart/2005/8/layout/vList2"/>
    <dgm:cxn modelId="{D80BC41F-38E7-4798-91D7-95DDA3435EC5}" type="presParOf" srcId="{097487BF-AFB8-4CE9-A3FB-F312531AF345}" destId="{8813797F-E78F-4953-82FC-372C15680050}" srcOrd="3" destOrd="0" presId="urn:microsoft.com/office/officeart/2005/8/layout/vList2"/>
    <dgm:cxn modelId="{A58C5697-72DF-4C81-97FD-8F35BC814C47}" type="presParOf" srcId="{097487BF-AFB8-4CE9-A3FB-F312531AF345}" destId="{0985F12F-1FD4-4EE2-A909-9938FBB7F70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1F00CA-C090-4E61-9C1C-2C25239893E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CC05BC8F-4D36-498E-901A-135A4EF50CF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600" dirty="0"/>
            <a:t>Most influential construct explaining the majority of the variance in all models came from </a:t>
          </a:r>
          <a:r>
            <a:rPr lang="en-IE" sz="1800" b="1" dirty="0"/>
            <a:t>Sense of Community </a:t>
          </a:r>
          <a:r>
            <a:rPr lang="en-IE" sz="1600" dirty="0"/>
            <a:t>(sense of belonging and shared emotional connection).</a:t>
          </a:r>
          <a:endParaRPr lang="en-US" sz="1600" dirty="0"/>
        </a:p>
      </dgm:t>
    </dgm:pt>
    <dgm:pt modelId="{9C3E4124-B7D7-41DD-94B2-D8503228DC88}" type="parTrans" cxnId="{816D70FE-64DA-4A2C-AA90-6427EE8A33A5}">
      <dgm:prSet/>
      <dgm:spPr/>
      <dgm:t>
        <a:bodyPr/>
        <a:lstStyle/>
        <a:p>
          <a:endParaRPr lang="en-US"/>
        </a:p>
      </dgm:t>
    </dgm:pt>
    <dgm:pt modelId="{9F595A3C-C39D-4336-BAF3-2D313F129C03}" type="sibTrans" cxnId="{816D70FE-64DA-4A2C-AA90-6427EE8A33A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2E3B11E-9A58-4E7A-9905-4E0DC638940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600" dirty="0"/>
            <a:t>Reflecting users value of </a:t>
          </a:r>
          <a:r>
            <a:rPr lang="en-IE" sz="1800" b="1" dirty="0"/>
            <a:t>narrative style of interaction </a:t>
          </a:r>
          <a:r>
            <a:rPr lang="en-IE" sz="1600" dirty="0"/>
            <a:t>and the use of socioemotional language on Care Opinion.</a:t>
          </a:r>
          <a:endParaRPr lang="en-US" sz="1600" dirty="0"/>
        </a:p>
      </dgm:t>
    </dgm:pt>
    <dgm:pt modelId="{49891333-E0F6-4C06-B5D6-7F131DF2667F}" type="parTrans" cxnId="{6D1C3691-ABDB-4477-AFDD-1E9E5027D9A8}">
      <dgm:prSet/>
      <dgm:spPr/>
      <dgm:t>
        <a:bodyPr/>
        <a:lstStyle/>
        <a:p>
          <a:endParaRPr lang="en-US"/>
        </a:p>
      </dgm:t>
    </dgm:pt>
    <dgm:pt modelId="{A403DA62-6E2A-4793-BF9A-021ACA7CA1CD}" type="sibTrans" cxnId="{6D1C3691-ABDB-4477-AFDD-1E9E5027D9A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20DE2F5-54F5-498A-BEA2-185B2C778D5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600" dirty="0"/>
            <a:t>Almost 100% of both staff and the public users found the effective</a:t>
          </a:r>
          <a:r>
            <a:rPr lang="en-IE" sz="1800" dirty="0"/>
            <a:t> </a:t>
          </a:r>
          <a:r>
            <a:rPr lang="en-IE" sz="1800" b="1" dirty="0"/>
            <a:t>Moderation </a:t>
          </a:r>
          <a:r>
            <a:rPr lang="en-IE" sz="1600" dirty="0"/>
            <a:t>practices on Care Opinion highly valuable</a:t>
          </a:r>
          <a:r>
            <a:rPr lang="en-IE" sz="1400" dirty="0"/>
            <a:t>.</a:t>
          </a:r>
          <a:endParaRPr lang="en-US" sz="1400" dirty="0"/>
        </a:p>
      </dgm:t>
    </dgm:pt>
    <dgm:pt modelId="{848B32C5-4609-4E45-AD41-7DE6A02648EB}" type="parTrans" cxnId="{53E79FD3-2F71-4EEA-AEED-C1FB491CFF65}">
      <dgm:prSet/>
      <dgm:spPr/>
      <dgm:t>
        <a:bodyPr/>
        <a:lstStyle/>
        <a:p>
          <a:endParaRPr lang="en-US"/>
        </a:p>
      </dgm:t>
    </dgm:pt>
    <dgm:pt modelId="{D7F17B7E-40AA-4FC2-8C14-99E10EDFA283}" type="sibTrans" cxnId="{53E79FD3-2F71-4EEA-AEED-C1FB491CFF6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5B94807-FF3B-4430-BAF0-7B1BE6E7A9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600" dirty="0"/>
            <a:t>Yet </a:t>
          </a:r>
          <a:r>
            <a:rPr lang="en-IE" sz="1800" b="1" dirty="0"/>
            <a:t>different types of public value </a:t>
          </a:r>
          <a:r>
            <a:rPr lang="en-IE" sz="1600" dirty="0"/>
            <a:t>were important to each stakeholder group</a:t>
          </a:r>
          <a:endParaRPr lang="en-US" sz="1600" dirty="0"/>
        </a:p>
      </dgm:t>
    </dgm:pt>
    <dgm:pt modelId="{1424F910-9337-48B1-A3B5-880BF2A1F8B8}" type="parTrans" cxnId="{D08E7537-8D20-4AA7-B230-832E770FAF0E}">
      <dgm:prSet/>
      <dgm:spPr/>
      <dgm:t>
        <a:bodyPr/>
        <a:lstStyle/>
        <a:p>
          <a:endParaRPr lang="en-US"/>
        </a:p>
      </dgm:t>
    </dgm:pt>
    <dgm:pt modelId="{B7A05CAF-F9A4-42BD-B905-F5FB6A5973EB}" type="sibTrans" cxnId="{D08E7537-8D20-4AA7-B230-832E770FAF0E}">
      <dgm:prSet/>
      <dgm:spPr/>
      <dgm:t>
        <a:bodyPr/>
        <a:lstStyle/>
        <a:p>
          <a:endParaRPr lang="en-US"/>
        </a:p>
      </dgm:t>
    </dgm:pt>
    <dgm:pt modelId="{FAD0F591-A7D4-402B-B1E0-DA264156F310}" type="pres">
      <dgm:prSet presAssocID="{AC1F00CA-C090-4E61-9C1C-2C25239893ED}" presName="root" presStyleCnt="0">
        <dgm:presLayoutVars>
          <dgm:dir/>
          <dgm:resizeHandles val="exact"/>
        </dgm:presLayoutVars>
      </dgm:prSet>
      <dgm:spPr/>
    </dgm:pt>
    <dgm:pt modelId="{6C9C4EFF-41D9-41BC-90FF-BB36D8B36862}" type="pres">
      <dgm:prSet presAssocID="{AC1F00CA-C090-4E61-9C1C-2C25239893ED}" presName="container" presStyleCnt="0">
        <dgm:presLayoutVars>
          <dgm:dir/>
          <dgm:resizeHandles val="exact"/>
        </dgm:presLayoutVars>
      </dgm:prSet>
      <dgm:spPr/>
    </dgm:pt>
    <dgm:pt modelId="{AFFC18A5-74B0-485D-8BA5-B9D87154C644}" type="pres">
      <dgm:prSet presAssocID="{CC05BC8F-4D36-498E-901A-135A4EF50CF1}" presName="compNode" presStyleCnt="0"/>
      <dgm:spPr/>
    </dgm:pt>
    <dgm:pt modelId="{0CB95F0B-21DE-441F-85F2-6C31A2DC0E18}" type="pres">
      <dgm:prSet presAssocID="{CC05BC8F-4D36-498E-901A-135A4EF50CF1}" presName="iconBgRect" presStyleLbl="bgShp" presStyleIdx="0" presStyleCnt="4"/>
      <dgm:spPr/>
    </dgm:pt>
    <dgm:pt modelId="{1C98802C-756D-466B-85DD-FA3AC3C79C3D}" type="pres">
      <dgm:prSet presAssocID="{CC05BC8F-4D36-498E-901A-135A4EF50CF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80B9673B-15D4-4FF4-865C-A83A8D8C750B}" type="pres">
      <dgm:prSet presAssocID="{CC05BC8F-4D36-498E-901A-135A4EF50CF1}" presName="spaceRect" presStyleCnt="0"/>
      <dgm:spPr/>
    </dgm:pt>
    <dgm:pt modelId="{5C61D3EC-BDED-4B27-B5FC-6D42BA86F038}" type="pres">
      <dgm:prSet presAssocID="{CC05BC8F-4D36-498E-901A-135A4EF50CF1}" presName="textRect" presStyleLbl="revTx" presStyleIdx="0" presStyleCnt="4" custScaleY="191078" custLinFactNeighborY="36622">
        <dgm:presLayoutVars>
          <dgm:chMax val="1"/>
          <dgm:chPref val="1"/>
        </dgm:presLayoutVars>
      </dgm:prSet>
      <dgm:spPr/>
    </dgm:pt>
    <dgm:pt modelId="{879A2042-5845-4FAD-9CD0-0BFAC6EE152C}" type="pres">
      <dgm:prSet presAssocID="{9F595A3C-C39D-4336-BAF3-2D313F129C03}" presName="sibTrans" presStyleLbl="sibTrans2D1" presStyleIdx="0" presStyleCnt="0"/>
      <dgm:spPr/>
    </dgm:pt>
    <dgm:pt modelId="{1ADEE3D9-06DC-4492-A386-12EB1E71BA02}" type="pres">
      <dgm:prSet presAssocID="{32E3B11E-9A58-4E7A-9905-4E0DC6389400}" presName="compNode" presStyleCnt="0"/>
      <dgm:spPr/>
    </dgm:pt>
    <dgm:pt modelId="{43E80298-3C84-436D-B726-CB3233F1ADFF}" type="pres">
      <dgm:prSet presAssocID="{32E3B11E-9A58-4E7A-9905-4E0DC6389400}" presName="iconBgRect" presStyleLbl="bgShp" presStyleIdx="1" presStyleCnt="4"/>
      <dgm:spPr/>
    </dgm:pt>
    <dgm:pt modelId="{C9808EEA-2C39-4317-8FF7-42A59D65AB5D}" type="pres">
      <dgm:prSet presAssocID="{32E3B11E-9A58-4E7A-9905-4E0DC638940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E017C9F0-0911-4CC1-9A64-243FFBBC665A}" type="pres">
      <dgm:prSet presAssocID="{32E3B11E-9A58-4E7A-9905-4E0DC6389400}" presName="spaceRect" presStyleCnt="0"/>
      <dgm:spPr/>
    </dgm:pt>
    <dgm:pt modelId="{A0A04451-3F6F-4CC0-8BE3-BBCCB9604BFB}" type="pres">
      <dgm:prSet presAssocID="{32E3B11E-9A58-4E7A-9905-4E0DC6389400}" presName="textRect" presStyleLbl="revTx" presStyleIdx="1" presStyleCnt="4">
        <dgm:presLayoutVars>
          <dgm:chMax val="1"/>
          <dgm:chPref val="1"/>
        </dgm:presLayoutVars>
      </dgm:prSet>
      <dgm:spPr/>
    </dgm:pt>
    <dgm:pt modelId="{7F047E51-789E-4824-90EE-33AD7B7BF09C}" type="pres">
      <dgm:prSet presAssocID="{A403DA62-6E2A-4793-BF9A-021ACA7CA1CD}" presName="sibTrans" presStyleLbl="sibTrans2D1" presStyleIdx="0" presStyleCnt="0"/>
      <dgm:spPr/>
    </dgm:pt>
    <dgm:pt modelId="{75254C93-9109-43F4-B60D-793F4D0BC680}" type="pres">
      <dgm:prSet presAssocID="{B20DE2F5-54F5-498A-BEA2-185B2C778D57}" presName="compNode" presStyleCnt="0"/>
      <dgm:spPr/>
    </dgm:pt>
    <dgm:pt modelId="{DBC651ED-29C6-4318-9792-A533EA8CDDA3}" type="pres">
      <dgm:prSet presAssocID="{B20DE2F5-54F5-498A-BEA2-185B2C778D57}" presName="iconBgRect" presStyleLbl="bgShp" presStyleIdx="2" presStyleCnt="4"/>
      <dgm:spPr/>
    </dgm:pt>
    <dgm:pt modelId="{C4341619-AA18-4F59-BB4C-74B62B5BA064}" type="pres">
      <dgm:prSet presAssocID="{B20DE2F5-54F5-498A-BEA2-185B2C778D5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C55FFE2F-88F8-4B88-BBB3-7F9A6D64207C}" type="pres">
      <dgm:prSet presAssocID="{B20DE2F5-54F5-498A-BEA2-185B2C778D57}" presName="spaceRect" presStyleCnt="0"/>
      <dgm:spPr/>
    </dgm:pt>
    <dgm:pt modelId="{CC6A613A-A010-4BA2-BD99-02170F138DF4}" type="pres">
      <dgm:prSet presAssocID="{B20DE2F5-54F5-498A-BEA2-185B2C778D57}" presName="textRect" presStyleLbl="revTx" presStyleIdx="2" presStyleCnt="4">
        <dgm:presLayoutVars>
          <dgm:chMax val="1"/>
          <dgm:chPref val="1"/>
        </dgm:presLayoutVars>
      </dgm:prSet>
      <dgm:spPr/>
    </dgm:pt>
    <dgm:pt modelId="{4380CF9F-9CC4-4284-8A23-EB9EEEFBE93C}" type="pres">
      <dgm:prSet presAssocID="{D7F17B7E-40AA-4FC2-8C14-99E10EDFA283}" presName="sibTrans" presStyleLbl="sibTrans2D1" presStyleIdx="0" presStyleCnt="0"/>
      <dgm:spPr/>
    </dgm:pt>
    <dgm:pt modelId="{A2342D84-4E44-49DD-BEF7-02B768EA7448}" type="pres">
      <dgm:prSet presAssocID="{05B94807-FF3B-4430-BAF0-7B1BE6E7A931}" presName="compNode" presStyleCnt="0"/>
      <dgm:spPr/>
    </dgm:pt>
    <dgm:pt modelId="{44FC3AB4-100E-481F-A2EE-B07FED7B34EC}" type="pres">
      <dgm:prSet presAssocID="{05B94807-FF3B-4430-BAF0-7B1BE6E7A931}" presName="iconBgRect" presStyleLbl="bgShp" presStyleIdx="3" presStyleCnt="4"/>
      <dgm:spPr/>
    </dgm:pt>
    <dgm:pt modelId="{E22D2BEC-CD69-46C4-915C-E1A4EFE2F505}" type="pres">
      <dgm:prSet presAssocID="{05B94807-FF3B-4430-BAF0-7B1BE6E7A93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C279B9E4-8BA7-4028-8E6B-A25085D41DDB}" type="pres">
      <dgm:prSet presAssocID="{05B94807-FF3B-4430-BAF0-7B1BE6E7A931}" presName="spaceRect" presStyleCnt="0"/>
      <dgm:spPr/>
    </dgm:pt>
    <dgm:pt modelId="{802D198C-A8CA-4CFC-B024-78EB64B15E09}" type="pres">
      <dgm:prSet presAssocID="{05B94807-FF3B-4430-BAF0-7B1BE6E7A93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F763B26-87E5-4E72-8260-4D05A6958567}" type="presOf" srcId="{AC1F00CA-C090-4E61-9C1C-2C25239893ED}" destId="{FAD0F591-A7D4-402B-B1E0-DA264156F310}" srcOrd="0" destOrd="0" presId="urn:microsoft.com/office/officeart/2018/2/layout/IconCircleList"/>
    <dgm:cxn modelId="{72A8F42B-A1A3-4E9E-8368-1BA60304CEF7}" type="presOf" srcId="{32E3B11E-9A58-4E7A-9905-4E0DC6389400}" destId="{A0A04451-3F6F-4CC0-8BE3-BBCCB9604BFB}" srcOrd="0" destOrd="0" presId="urn:microsoft.com/office/officeart/2018/2/layout/IconCircleList"/>
    <dgm:cxn modelId="{D08E7537-8D20-4AA7-B230-832E770FAF0E}" srcId="{AC1F00CA-C090-4E61-9C1C-2C25239893ED}" destId="{05B94807-FF3B-4430-BAF0-7B1BE6E7A931}" srcOrd="3" destOrd="0" parTransId="{1424F910-9337-48B1-A3B5-880BF2A1F8B8}" sibTransId="{B7A05CAF-F9A4-42BD-B905-F5FB6A5973EB}"/>
    <dgm:cxn modelId="{46BDD145-B8B5-45DF-8750-F73BCC991627}" type="presOf" srcId="{A403DA62-6E2A-4793-BF9A-021ACA7CA1CD}" destId="{7F047E51-789E-4824-90EE-33AD7B7BF09C}" srcOrd="0" destOrd="0" presId="urn:microsoft.com/office/officeart/2018/2/layout/IconCircleList"/>
    <dgm:cxn modelId="{E758D166-94FE-451F-B6AD-035F0F67CFAB}" type="presOf" srcId="{9F595A3C-C39D-4336-BAF3-2D313F129C03}" destId="{879A2042-5845-4FAD-9CD0-0BFAC6EE152C}" srcOrd="0" destOrd="0" presId="urn:microsoft.com/office/officeart/2018/2/layout/IconCircleList"/>
    <dgm:cxn modelId="{C5B3F25A-ECD6-4C20-AEFE-32F39CBC6D71}" type="presOf" srcId="{05B94807-FF3B-4430-BAF0-7B1BE6E7A931}" destId="{802D198C-A8CA-4CFC-B024-78EB64B15E09}" srcOrd="0" destOrd="0" presId="urn:microsoft.com/office/officeart/2018/2/layout/IconCircleList"/>
    <dgm:cxn modelId="{A546097C-04CC-4133-9B17-637BF80D7BDA}" type="presOf" srcId="{B20DE2F5-54F5-498A-BEA2-185B2C778D57}" destId="{CC6A613A-A010-4BA2-BD99-02170F138DF4}" srcOrd="0" destOrd="0" presId="urn:microsoft.com/office/officeart/2018/2/layout/IconCircleList"/>
    <dgm:cxn modelId="{6D1C3691-ABDB-4477-AFDD-1E9E5027D9A8}" srcId="{AC1F00CA-C090-4E61-9C1C-2C25239893ED}" destId="{32E3B11E-9A58-4E7A-9905-4E0DC6389400}" srcOrd="1" destOrd="0" parTransId="{49891333-E0F6-4C06-B5D6-7F131DF2667F}" sibTransId="{A403DA62-6E2A-4793-BF9A-021ACA7CA1CD}"/>
    <dgm:cxn modelId="{53E79FD3-2F71-4EEA-AEED-C1FB491CFF65}" srcId="{AC1F00CA-C090-4E61-9C1C-2C25239893ED}" destId="{B20DE2F5-54F5-498A-BEA2-185B2C778D57}" srcOrd="2" destOrd="0" parTransId="{848B32C5-4609-4E45-AD41-7DE6A02648EB}" sibTransId="{D7F17B7E-40AA-4FC2-8C14-99E10EDFA283}"/>
    <dgm:cxn modelId="{42F683EA-AC05-4992-B2B0-7EA1C31AAFB3}" type="presOf" srcId="{D7F17B7E-40AA-4FC2-8C14-99E10EDFA283}" destId="{4380CF9F-9CC4-4284-8A23-EB9EEEFBE93C}" srcOrd="0" destOrd="0" presId="urn:microsoft.com/office/officeart/2018/2/layout/IconCircleList"/>
    <dgm:cxn modelId="{D60465EB-27D7-4A9A-886A-3BC96313A2D6}" type="presOf" srcId="{CC05BC8F-4D36-498E-901A-135A4EF50CF1}" destId="{5C61D3EC-BDED-4B27-B5FC-6D42BA86F038}" srcOrd="0" destOrd="0" presId="urn:microsoft.com/office/officeart/2018/2/layout/IconCircleList"/>
    <dgm:cxn modelId="{816D70FE-64DA-4A2C-AA90-6427EE8A33A5}" srcId="{AC1F00CA-C090-4E61-9C1C-2C25239893ED}" destId="{CC05BC8F-4D36-498E-901A-135A4EF50CF1}" srcOrd="0" destOrd="0" parTransId="{9C3E4124-B7D7-41DD-94B2-D8503228DC88}" sibTransId="{9F595A3C-C39D-4336-BAF3-2D313F129C03}"/>
    <dgm:cxn modelId="{20A68F51-61FD-460A-81F7-CD8B952996B1}" type="presParOf" srcId="{FAD0F591-A7D4-402B-B1E0-DA264156F310}" destId="{6C9C4EFF-41D9-41BC-90FF-BB36D8B36862}" srcOrd="0" destOrd="0" presId="urn:microsoft.com/office/officeart/2018/2/layout/IconCircleList"/>
    <dgm:cxn modelId="{F3045D41-6E2F-41A9-A53A-6931A60E235B}" type="presParOf" srcId="{6C9C4EFF-41D9-41BC-90FF-BB36D8B36862}" destId="{AFFC18A5-74B0-485D-8BA5-B9D87154C644}" srcOrd="0" destOrd="0" presId="urn:microsoft.com/office/officeart/2018/2/layout/IconCircleList"/>
    <dgm:cxn modelId="{D7AE3574-16AD-4C12-B4B2-C5E68725E380}" type="presParOf" srcId="{AFFC18A5-74B0-485D-8BA5-B9D87154C644}" destId="{0CB95F0B-21DE-441F-85F2-6C31A2DC0E18}" srcOrd="0" destOrd="0" presId="urn:microsoft.com/office/officeart/2018/2/layout/IconCircleList"/>
    <dgm:cxn modelId="{55041F5D-04BF-4574-8272-F502D5B4D9FB}" type="presParOf" srcId="{AFFC18A5-74B0-485D-8BA5-B9D87154C644}" destId="{1C98802C-756D-466B-85DD-FA3AC3C79C3D}" srcOrd="1" destOrd="0" presId="urn:microsoft.com/office/officeart/2018/2/layout/IconCircleList"/>
    <dgm:cxn modelId="{ACF84A3F-7FA1-4E04-B70B-78B29B8F571C}" type="presParOf" srcId="{AFFC18A5-74B0-485D-8BA5-B9D87154C644}" destId="{80B9673B-15D4-4FF4-865C-A83A8D8C750B}" srcOrd="2" destOrd="0" presId="urn:microsoft.com/office/officeart/2018/2/layout/IconCircleList"/>
    <dgm:cxn modelId="{19D7C1FE-788D-419A-8665-0AA0A0EED55A}" type="presParOf" srcId="{AFFC18A5-74B0-485D-8BA5-B9D87154C644}" destId="{5C61D3EC-BDED-4B27-B5FC-6D42BA86F038}" srcOrd="3" destOrd="0" presId="urn:microsoft.com/office/officeart/2018/2/layout/IconCircleList"/>
    <dgm:cxn modelId="{94B6E93A-30EB-47F8-9F0A-CFBB63F4D66C}" type="presParOf" srcId="{6C9C4EFF-41D9-41BC-90FF-BB36D8B36862}" destId="{879A2042-5845-4FAD-9CD0-0BFAC6EE152C}" srcOrd="1" destOrd="0" presId="urn:microsoft.com/office/officeart/2018/2/layout/IconCircleList"/>
    <dgm:cxn modelId="{EA670FCF-6468-4539-8026-116A458F7B51}" type="presParOf" srcId="{6C9C4EFF-41D9-41BC-90FF-BB36D8B36862}" destId="{1ADEE3D9-06DC-4492-A386-12EB1E71BA02}" srcOrd="2" destOrd="0" presId="urn:microsoft.com/office/officeart/2018/2/layout/IconCircleList"/>
    <dgm:cxn modelId="{B1723269-F9FA-424E-A215-C2203AEBACB5}" type="presParOf" srcId="{1ADEE3D9-06DC-4492-A386-12EB1E71BA02}" destId="{43E80298-3C84-436D-B726-CB3233F1ADFF}" srcOrd="0" destOrd="0" presId="urn:microsoft.com/office/officeart/2018/2/layout/IconCircleList"/>
    <dgm:cxn modelId="{B0BC2A1F-F0B2-4973-9126-3A5798D6591A}" type="presParOf" srcId="{1ADEE3D9-06DC-4492-A386-12EB1E71BA02}" destId="{C9808EEA-2C39-4317-8FF7-42A59D65AB5D}" srcOrd="1" destOrd="0" presId="urn:microsoft.com/office/officeart/2018/2/layout/IconCircleList"/>
    <dgm:cxn modelId="{EFF682C3-380E-42C0-84BE-B18445E4E35E}" type="presParOf" srcId="{1ADEE3D9-06DC-4492-A386-12EB1E71BA02}" destId="{E017C9F0-0911-4CC1-9A64-243FFBBC665A}" srcOrd="2" destOrd="0" presId="urn:microsoft.com/office/officeart/2018/2/layout/IconCircleList"/>
    <dgm:cxn modelId="{8AB75ACE-F431-4FFE-8A0B-BBDEDFBBED2D}" type="presParOf" srcId="{1ADEE3D9-06DC-4492-A386-12EB1E71BA02}" destId="{A0A04451-3F6F-4CC0-8BE3-BBCCB9604BFB}" srcOrd="3" destOrd="0" presId="urn:microsoft.com/office/officeart/2018/2/layout/IconCircleList"/>
    <dgm:cxn modelId="{CF8D3A9C-C349-4828-80C0-48C5A976470E}" type="presParOf" srcId="{6C9C4EFF-41D9-41BC-90FF-BB36D8B36862}" destId="{7F047E51-789E-4824-90EE-33AD7B7BF09C}" srcOrd="3" destOrd="0" presId="urn:microsoft.com/office/officeart/2018/2/layout/IconCircleList"/>
    <dgm:cxn modelId="{6CA49AF3-BC31-4334-919B-0D7648DD3BB7}" type="presParOf" srcId="{6C9C4EFF-41D9-41BC-90FF-BB36D8B36862}" destId="{75254C93-9109-43F4-B60D-793F4D0BC680}" srcOrd="4" destOrd="0" presId="urn:microsoft.com/office/officeart/2018/2/layout/IconCircleList"/>
    <dgm:cxn modelId="{4EFD5E7E-EAEE-434F-80E3-35363A0F4F5A}" type="presParOf" srcId="{75254C93-9109-43F4-B60D-793F4D0BC680}" destId="{DBC651ED-29C6-4318-9792-A533EA8CDDA3}" srcOrd="0" destOrd="0" presId="urn:microsoft.com/office/officeart/2018/2/layout/IconCircleList"/>
    <dgm:cxn modelId="{0B8D3C0F-03EC-49A4-B1F7-3161EFEE4682}" type="presParOf" srcId="{75254C93-9109-43F4-B60D-793F4D0BC680}" destId="{C4341619-AA18-4F59-BB4C-74B62B5BA064}" srcOrd="1" destOrd="0" presId="urn:microsoft.com/office/officeart/2018/2/layout/IconCircleList"/>
    <dgm:cxn modelId="{6292CB1B-D4DB-429B-950B-A86DF74AF7F3}" type="presParOf" srcId="{75254C93-9109-43F4-B60D-793F4D0BC680}" destId="{C55FFE2F-88F8-4B88-BBB3-7F9A6D64207C}" srcOrd="2" destOrd="0" presId="urn:microsoft.com/office/officeart/2018/2/layout/IconCircleList"/>
    <dgm:cxn modelId="{34FBB891-3AA3-437D-9475-FA4F2750D664}" type="presParOf" srcId="{75254C93-9109-43F4-B60D-793F4D0BC680}" destId="{CC6A613A-A010-4BA2-BD99-02170F138DF4}" srcOrd="3" destOrd="0" presId="urn:microsoft.com/office/officeart/2018/2/layout/IconCircleList"/>
    <dgm:cxn modelId="{60D59CCD-70C7-4574-8B8D-04686FAB27B9}" type="presParOf" srcId="{6C9C4EFF-41D9-41BC-90FF-BB36D8B36862}" destId="{4380CF9F-9CC4-4284-8A23-EB9EEEFBE93C}" srcOrd="5" destOrd="0" presId="urn:microsoft.com/office/officeart/2018/2/layout/IconCircleList"/>
    <dgm:cxn modelId="{B7B2884B-E8E0-424D-980C-60C3756B7728}" type="presParOf" srcId="{6C9C4EFF-41D9-41BC-90FF-BB36D8B36862}" destId="{A2342D84-4E44-49DD-BEF7-02B768EA7448}" srcOrd="6" destOrd="0" presId="urn:microsoft.com/office/officeart/2018/2/layout/IconCircleList"/>
    <dgm:cxn modelId="{516FFC8B-CF44-4F05-83A5-08B544149E42}" type="presParOf" srcId="{A2342D84-4E44-49DD-BEF7-02B768EA7448}" destId="{44FC3AB4-100E-481F-A2EE-B07FED7B34EC}" srcOrd="0" destOrd="0" presId="urn:microsoft.com/office/officeart/2018/2/layout/IconCircleList"/>
    <dgm:cxn modelId="{87F9F257-38FC-4D3D-BDE5-40309A428C4A}" type="presParOf" srcId="{A2342D84-4E44-49DD-BEF7-02B768EA7448}" destId="{E22D2BEC-CD69-46C4-915C-E1A4EFE2F505}" srcOrd="1" destOrd="0" presId="urn:microsoft.com/office/officeart/2018/2/layout/IconCircleList"/>
    <dgm:cxn modelId="{7BA8CC61-72B0-4D6C-9C47-A8682248E70F}" type="presParOf" srcId="{A2342D84-4E44-49DD-BEF7-02B768EA7448}" destId="{C279B9E4-8BA7-4028-8E6B-A25085D41DDB}" srcOrd="2" destOrd="0" presId="urn:microsoft.com/office/officeart/2018/2/layout/IconCircleList"/>
    <dgm:cxn modelId="{B2A460F6-8111-49FF-BE63-7934D8B0774A}" type="presParOf" srcId="{A2342D84-4E44-49DD-BEF7-02B768EA7448}" destId="{802D198C-A8CA-4CFC-B024-78EB64B15E0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1F00CA-C090-4E61-9C1C-2C25239893E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CC05BC8F-4D36-498E-901A-135A4EF50CF1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IE" sz="1800" b="1" dirty="0"/>
            <a:t>Trustworthiness</a:t>
          </a:r>
          <a:r>
            <a:rPr lang="en-IE" sz="1600" i="1" dirty="0"/>
            <a:t> - most important to </a:t>
          </a:r>
          <a:r>
            <a:rPr lang="en-IE" sz="1600" b="1" i="1" dirty="0"/>
            <a:t>public</a:t>
          </a:r>
          <a:r>
            <a:rPr lang="en-IE" sz="1600" i="1" dirty="0"/>
            <a:t> users – a safe place to participate with trustworthy information.</a:t>
          </a:r>
          <a:endParaRPr lang="en-US" sz="1600" dirty="0"/>
        </a:p>
      </dgm:t>
    </dgm:pt>
    <dgm:pt modelId="{9C3E4124-B7D7-41DD-94B2-D8503228DC88}" type="parTrans" cxnId="{816D70FE-64DA-4A2C-AA90-6427EE8A33A5}">
      <dgm:prSet/>
      <dgm:spPr/>
      <dgm:t>
        <a:bodyPr/>
        <a:lstStyle/>
        <a:p>
          <a:endParaRPr lang="en-US"/>
        </a:p>
      </dgm:t>
    </dgm:pt>
    <dgm:pt modelId="{9F595A3C-C39D-4336-BAF3-2D313F129C03}" type="sibTrans" cxnId="{816D70FE-64DA-4A2C-AA90-6427EE8A33A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2E3B11E-9A58-4E7A-9905-4E0DC6389400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IE" sz="1800" b="1" dirty="0"/>
            <a:t>Personalisation </a:t>
          </a:r>
          <a:r>
            <a:rPr lang="en-IE" sz="1400" dirty="0"/>
            <a:t>– </a:t>
          </a:r>
          <a:r>
            <a:rPr lang="en-IE" sz="1600" i="1" dirty="0"/>
            <a:t>most important to </a:t>
          </a:r>
          <a:r>
            <a:rPr lang="en-IE" sz="1600" b="1" i="1" dirty="0"/>
            <a:t>staff</a:t>
          </a:r>
          <a:r>
            <a:rPr lang="en-IE" sz="1600" i="1" dirty="0"/>
            <a:t> users, the ability to give a personalised timely reply.</a:t>
          </a:r>
          <a:endParaRPr lang="en-US" sz="1600" i="1" dirty="0"/>
        </a:p>
      </dgm:t>
    </dgm:pt>
    <dgm:pt modelId="{49891333-E0F6-4C06-B5D6-7F131DF2667F}" type="parTrans" cxnId="{6D1C3691-ABDB-4477-AFDD-1E9E5027D9A8}">
      <dgm:prSet/>
      <dgm:spPr/>
      <dgm:t>
        <a:bodyPr/>
        <a:lstStyle/>
        <a:p>
          <a:endParaRPr lang="en-US"/>
        </a:p>
      </dgm:t>
    </dgm:pt>
    <dgm:pt modelId="{A403DA62-6E2A-4793-BF9A-021ACA7CA1CD}" type="sibTrans" cxnId="{6D1C3691-ABDB-4477-AFDD-1E9E5027D9A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20DE2F5-54F5-498A-BEA2-185B2C778D5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600" b="1" i="1" dirty="0"/>
            <a:t>Social values </a:t>
          </a:r>
          <a:r>
            <a:rPr lang="en-IE" sz="1600" i="1" dirty="0"/>
            <a:t>were most important to public users (socioemotional) although efficacy – feeling that their participation made a difference was also important</a:t>
          </a:r>
        </a:p>
        <a:p>
          <a:pPr>
            <a:lnSpc>
              <a:spcPct val="100000"/>
            </a:lnSpc>
            <a:buNone/>
          </a:pPr>
          <a:r>
            <a:rPr lang="en-IE" sz="1600" i="1" dirty="0"/>
            <a:t>Importance of a timely reply – a stand out value for public users</a:t>
          </a:r>
          <a:r>
            <a:rPr lang="en-IE" sz="1600" dirty="0"/>
            <a:t>.</a:t>
          </a:r>
          <a:endParaRPr lang="en-US" sz="1600" dirty="0"/>
        </a:p>
      </dgm:t>
    </dgm:pt>
    <dgm:pt modelId="{848B32C5-4609-4E45-AD41-7DE6A02648EB}" type="parTrans" cxnId="{53E79FD3-2F71-4EEA-AEED-C1FB491CFF65}">
      <dgm:prSet/>
      <dgm:spPr/>
      <dgm:t>
        <a:bodyPr/>
        <a:lstStyle/>
        <a:p>
          <a:endParaRPr lang="en-US"/>
        </a:p>
      </dgm:t>
    </dgm:pt>
    <dgm:pt modelId="{D7F17B7E-40AA-4FC2-8C14-99E10EDFA283}" type="sibTrans" cxnId="{53E79FD3-2F71-4EEA-AEED-C1FB491CFF6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5B94807-FF3B-4430-BAF0-7B1BE6E7A9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600" b="1" i="1" dirty="0"/>
            <a:t>Task oriented </a:t>
          </a:r>
          <a:r>
            <a:rPr lang="en-IE" sz="1600" i="1" dirty="0"/>
            <a:t>public value were more highly valued by staff –ability to reply  - Two thirds of staff felt that Care Opinion enhanced their feelings that their participation could make a difference.</a:t>
          </a:r>
          <a:endParaRPr lang="en-US" sz="1600" i="1" dirty="0"/>
        </a:p>
      </dgm:t>
    </dgm:pt>
    <dgm:pt modelId="{1424F910-9337-48B1-A3B5-880BF2A1F8B8}" type="parTrans" cxnId="{D08E7537-8D20-4AA7-B230-832E770FAF0E}">
      <dgm:prSet/>
      <dgm:spPr/>
      <dgm:t>
        <a:bodyPr/>
        <a:lstStyle/>
        <a:p>
          <a:endParaRPr lang="en-US"/>
        </a:p>
      </dgm:t>
    </dgm:pt>
    <dgm:pt modelId="{B7A05CAF-F9A4-42BD-B905-F5FB6A5973EB}" type="sibTrans" cxnId="{D08E7537-8D20-4AA7-B230-832E770FAF0E}">
      <dgm:prSet/>
      <dgm:spPr/>
      <dgm:t>
        <a:bodyPr/>
        <a:lstStyle/>
        <a:p>
          <a:endParaRPr lang="en-US"/>
        </a:p>
      </dgm:t>
    </dgm:pt>
    <dgm:pt modelId="{FAD0F591-A7D4-402B-B1E0-DA264156F310}" type="pres">
      <dgm:prSet presAssocID="{AC1F00CA-C090-4E61-9C1C-2C25239893ED}" presName="root" presStyleCnt="0">
        <dgm:presLayoutVars>
          <dgm:dir/>
          <dgm:resizeHandles val="exact"/>
        </dgm:presLayoutVars>
      </dgm:prSet>
      <dgm:spPr/>
    </dgm:pt>
    <dgm:pt modelId="{6C9C4EFF-41D9-41BC-90FF-BB36D8B36862}" type="pres">
      <dgm:prSet presAssocID="{AC1F00CA-C090-4E61-9C1C-2C25239893ED}" presName="container" presStyleCnt="0">
        <dgm:presLayoutVars>
          <dgm:dir/>
          <dgm:resizeHandles val="exact"/>
        </dgm:presLayoutVars>
      </dgm:prSet>
      <dgm:spPr/>
    </dgm:pt>
    <dgm:pt modelId="{AFFC18A5-74B0-485D-8BA5-B9D87154C644}" type="pres">
      <dgm:prSet presAssocID="{CC05BC8F-4D36-498E-901A-135A4EF50CF1}" presName="compNode" presStyleCnt="0"/>
      <dgm:spPr/>
    </dgm:pt>
    <dgm:pt modelId="{0CB95F0B-21DE-441F-85F2-6C31A2DC0E18}" type="pres">
      <dgm:prSet presAssocID="{CC05BC8F-4D36-498E-901A-135A4EF50CF1}" presName="iconBgRect" presStyleLbl="bgShp" presStyleIdx="0" presStyleCnt="4"/>
      <dgm:spPr/>
    </dgm:pt>
    <dgm:pt modelId="{1C98802C-756D-466B-85DD-FA3AC3C79C3D}" type="pres">
      <dgm:prSet presAssocID="{CC05BC8F-4D36-498E-901A-135A4EF50CF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80B9673B-15D4-4FF4-865C-A83A8D8C750B}" type="pres">
      <dgm:prSet presAssocID="{CC05BC8F-4D36-498E-901A-135A4EF50CF1}" presName="spaceRect" presStyleCnt="0"/>
      <dgm:spPr/>
    </dgm:pt>
    <dgm:pt modelId="{5C61D3EC-BDED-4B27-B5FC-6D42BA86F038}" type="pres">
      <dgm:prSet presAssocID="{CC05BC8F-4D36-498E-901A-135A4EF50CF1}" presName="textRect" presStyleLbl="revTx" presStyleIdx="0" presStyleCnt="4" custScaleY="141207" custLinFactNeighborX="-5510" custLinFactNeighborY="6946">
        <dgm:presLayoutVars>
          <dgm:chMax val="1"/>
          <dgm:chPref val="1"/>
        </dgm:presLayoutVars>
      </dgm:prSet>
      <dgm:spPr/>
    </dgm:pt>
    <dgm:pt modelId="{879A2042-5845-4FAD-9CD0-0BFAC6EE152C}" type="pres">
      <dgm:prSet presAssocID="{9F595A3C-C39D-4336-BAF3-2D313F129C03}" presName="sibTrans" presStyleLbl="sibTrans2D1" presStyleIdx="0" presStyleCnt="0"/>
      <dgm:spPr/>
    </dgm:pt>
    <dgm:pt modelId="{1ADEE3D9-06DC-4492-A386-12EB1E71BA02}" type="pres">
      <dgm:prSet presAssocID="{32E3B11E-9A58-4E7A-9905-4E0DC6389400}" presName="compNode" presStyleCnt="0"/>
      <dgm:spPr/>
    </dgm:pt>
    <dgm:pt modelId="{43E80298-3C84-436D-B726-CB3233F1ADFF}" type="pres">
      <dgm:prSet presAssocID="{32E3B11E-9A58-4E7A-9905-4E0DC6389400}" presName="iconBgRect" presStyleLbl="bgShp" presStyleIdx="1" presStyleCnt="4"/>
      <dgm:spPr/>
    </dgm:pt>
    <dgm:pt modelId="{C9808EEA-2C39-4317-8FF7-42A59D65AB5D}" type="pres">
      <dgm:prSet presAssocID="{32E3B11E-9A58-4E7A-9905-4E0DC638940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E017C9F0-0911-4CC1-9A64-243FFBBC665A}" type="pres">
      <dgm:prSet presAssocID="{32E3B11E-9A58-4E7A-9905-4E0DC6389400}" presName="spaceRect" presStyleCnt="0"/>
      <dgm:spPr/>
    </dgm:pt>
    <dgm:pt modelId="{A0A04451-3F6F-4CC0-8BE3-BBCCB9604BFB}" type="pres">
      <dgm:prSet presAssocID="{32E3B11E-9A58-4E7A-9905-4E0DC6389400}" presName="textRect" presStyleLbl="revTx" presStyleIdx="1" presStyleCnt="4">
        <dgm:presLayoutVars>
          <dgm:chMax val="1"/>
          <dgm:chPref val="1"/>
        </dgm:presLayoutVars>
      </dgm:prSet>
      <dgm:spPr/>
    </dgm:pt>
    <dgm:pt modelId="{7F047E51-789E-4824-90EE-33AD7B7BF09C}" type="pres">
      <dgm:prSet presAssocID="{A403DA62-6E2A-4793-BF9A-021ACA7CA1CD}" presName="sibTrans" presStyleLbl="sibTrans2D1" presStyleIdx="0" presStyleCnt="0"/>
      <dgm:spPr/>
    </dgm:pt>
    <dgm:pt modelId="{75254C93-9109-43F4-B60D-793F4D0BC680}" type="pres">
      <dgm:prSet presAssocID="{B20DE2F5-54F5-498A-BEA2-185B2C778D57}" presName="compNode" presStyleCnt="0"/>
      <dgm:spPr/>
    </dgm:pt>
    <dgm:pt modelId="{DBC651ED-29C6-4318-9792-A533EA8CDDA3}" type="pres">
      <dgm:prSet presAssocID="{B20DE2F5-54F5-498A-BEA2-185B2C778D57}" presName="iconBgRect" presStyleLbl="bgShp" presStyleIdx="2" presStyleCnt="4"/>
      <dgm:spPr/>
    </dgm:pt>
    <dgm:pt modelId="{C4341619-AA18-4F59-BB4C-74B62B5BA064}" type="pres">
      <dgm:prSet presAssocID="{B20DE2F5-54F5-498A-BEA2-185B2C778D5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C55FFE2F-88F8-4B88-BBB3-7F9A6D64207C}" type="pres">
      <dgm:prSet presAssocID="{B20DE2F5-54F5-498A-BEA2-185B2C778D57}" presName="spaceRect" presStyleCnt="0"/>
      <dgm:spPr/>
    </dgm:pt>
    <dgm:pt modelId="{CC6A613A-A010-4BA2-BD99-02170F138DF4}" type="pres">
      <dgm:prSet presAssocID="{B20DE2F5-54F5-498A-BEA2-185B2C778D57}" presName="textRect" presStyleLbl="revTx" presStyleIdx="2" presStyleCnt="4" custScaleX="125429" custLinFactNeighborX="6864" custLinFactNeighborY="12704">
        <dgm:presLayoutVars>
          <dgm:chMax val="1"/>
          <dgm:chPref val="1"/>
        </dgm:presLayoutVars>
      </dgm:prSet>
      <dgm:spPr/>
    </dgm:pt>
    <dgm:pt modelId="{4380CF9F-9CC4-4284-8A23-EB9EEEFBE93C}" type="pres">
      <dgm:prSet presAssocID="{D7F17B7E-40AA-4FC2-8C14-99E10EDFA283}" presName="sibTrans" presStyleLbl="sibTrans2D1" presStyleIdx="0" presStyleCnt="0"/>
      <dgm:spPr/>
    </dgm:pt>
    <dgm:pt modelId="{A2342D84-4E44-49DD-BEF7-02B768EA7448}" type="pres">
      <dgm:prSet presAssocID="{05B94807-FF3B-4430-BAF0-7B1BE6E7A931}" presName="compNode" presStyleCnt="0"/>
      <dgm:spPr/>
    </dgm:pt>
    <dgm:pt modelId="{44FC3AB4-100E-481F-A2EE-B07FED7B34EC}" type="pres">
      <dgm:prSet presAssocID="{05B94807-FF3B-4430-BAF0-7B1BE6E7A931}" presName="iconBgRect" presStyleLbl="bgShp" presStyleIdx="3" presStyleCnt="4"/>
      <dgm:spPr/>
    </dgm:pt>
    <dgm:pt modelId="{E22D2BEC-CD69-46C4-915C-E1A4EFE2F505}" type="pres">
      <dgm:prSet presAssocID="{05B94807-FF3B-4430-BAF0-7B1BE6E7A93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C279B9E4-8BA7-4028-8E6B-A25085D41DDB}" type="pres">
      <dgm:prSet presAssocID="{05B94807-FF3B-4430-BAF0-7B1BE6E7A931}" presName="spaceRect" presStyleCnt="0"/>
      <dgm:spPr/>
    </dgm:pt>
    <dgm:pt modelId="{802D198C-A8CA-4CFC-B024-78EB64B15E09}" type="pres">
      <dgm:prSet presAssocID="{05B94807-FF3B-4430-BAF0-7B1BE6E7A931}" presName="textRect" presStyleLbl="revTx" presStyleIdx="3" presStyleCnt="4" custScaleX="112716">
        <dgm:presLayoutVars>
          <dgm:chMax val="1"/>
          <dgm:chPref val="1"/>
        </dgm:presLayoutVars>
      </dgm:prSet>
      <dgm:spPr/>
    </dgm:pt>
  </dgm:ptLst>
  <dgm:cxnLst>
    <dgm:cxn modelId="{7F763B26-87E5-4E72-8260-4D05A6958567}" type="presOf" srcId="{AC1F00CA-C090-4E61-9C1C-2C25239893ED}" destId="{FAD0F591-A7D4-402B-B1E0-DA264156F310}" srcOrd="0" destOrd="0" presId="urn:microsoft.com/office/officeart/2018/2/layout/IconCircleList"/>
    <dgm:cxn modelId="{72A8F42B-A1A3-4E9E-8368-1BA60304CEF7}" type="presOf" srcId="{32E3B11E-9A58-4E7A-9905-4E0DC6389400}" destId="{A0A04451-3F6F-4CC0-8BE3-BBCCB9604BFB}" srcOrd="0" destOrd="0" presId="urn:microsoft.com/office/officeart/2018/2/layout/IconCircleList"/>
    <dgm:cxn modelId="{D08E7537-8D20-4AA7-B230-832E770FAF0E}" srcId="{AC1F00CA-C090-4E61-9C1C-2C25239893ED}" destId="{05B94807-FF3B-4430-BAF0-7B1BE6E7A931}" srcOrd="3" destOrd="0" parTransId="{1424F910-9337-48B1-A3B5-880BF2A1F8B8}" sibTransId="{B7A05CAF-F9A4-42BD-B905-F5FB6A5973EB}"/>
    <dgm:cxn modelId="{46BDD145-B8B5-45DF-8750-F73BCC991627}" type="presOf" srcId="{A403DA62-6E2A-4793-BF9A-021ACA7CA1CD}" destId="{7F047E51-789E-4824-90EE-33AD7B7BF09C}" srcOrd="0" destOrd="0" presId="urn:microsoft.com/office/officeart/2018/2/layout/IconCircleList"/>
    <dgm:cxn modelId="{E758D166-94FE-451F-B6AD-035F0F67CFAB}" type="presOf" srcId="{9F595A3C-C39D-4336-BAF3-2D313F129C03}" destId="{879A2042-5845-4FAD-9CD0-0BFAC6EE152C}" srcOrd="0" destOrd="0" presId="urn:microsoft.com/office/officeart/2018/2/layout/IconCircleList"/>
    <dgm:cxn modelId="{C5B3F25A-ECD6-4C20-AEFE-32F39CBC6D71}" type="presOf" srcId="{05B94807-FF3B-4430-BAF0-7B1BE6E7A931}" destId="{802D198C-A8CA-4CFC-B024-78EB64B15E09}" srcOrd="0" destOrd="0" presId="urn:microsoft.com/office/officeart/2018/2/layout/IconCircleList"/>
    <dgm:cxn modelId="{A546097C-04CC-4133-9B17-637BF80D7BDA}" type="presOf" srcId="{B20DE2F5-54F5-498A-BEA2-185B2C778D57}" destId="{CC6A613A-A010-4BA2-BD99-02170F138DF4}" srcOrd="0" destOrd="0" presId="urn:microsoft.com/office/officeart/2018/2/layout/IconCircleList"/>
    <dgm:cxn modelId="{6D1C3691-ABDB-4477-AFDD-1E9E5027D9A8}" srcId="{AC1F00CA-C090-4E61-9C1C-2C25239893ED}" destId="{32E3B11E-9A58-4E7A-9905-4E0DC6389400}" srcOrd="1" destOrd="0" parTransId="{49891333-E0F6-4C06-B5D6-7F131DF2667F}" sibTransId="{A403DA62-6E2A-4793-BF9A-021ACA7CA1CD}"/>
    <dgm:cxn modelId="{53E79FD3-2F71-4EEA-AEED-C1FB491CFF65}" srcId="{AC1F00CA-C090-4E61-9C1C-2C25239893ED}" destId="{B20DE2F5-54F5-498A-BEA2-185B2C778D57}" srcOrd="2" destOrd="0" parTransId="{848B32C5-4609-4E45-AD41-7DE6A02648EB}" sibTransId="{D7F17B7E-40AA-4FC2-8C14-99E10EDFA283}"/>
    <dgm:cxn modelId="{42F683EA-AC05-4992-B2B0-7EA1C31AAFB3}" type="presOf" srcId="{D7F17B7E-40AA-4FC2-8C14-99E10EDFA283}" destId="{4380CF9F-9CC4-4284-8A23-EB9EEEFBE93C}" srcOrd="0" destOrd="0" presId="urn:microsoft.com/office/officeart/2018/2/layout/IconCircleList"/>
    <dgm:cxn modelId="{D60465EB-27D7-4A9A-886A-3BC96313A2D6}" type="presOf" srcId="{CC05BC8F-4D36-498E-901A-135A4EF50CF1}" destId="{5C61D3EC-BDED-4B27-B5FC-6D42BA86F038}" srcOrd="0" destOrd="0" presId="urn:microsoft.com/office/officeart/2018/2/layout/IconCircleList"/>
    <dgm:cxn modelId="{816D70FE-64DA-4A2C-AA90-6427EE8A33A5}" srcId="{AC1F00CA-C090-4E61-9C1C-2C25239893ED}" destId="{CC05BC8F-4D36-498E-901A-135A4EF50CF1}" srcOrd="0" destOrd="0" parTransId="{9C3E4124-B7D7-41DD-94B2-D8503228DC88}" sibTransId="{9F595A3C-C39D-4336-BAF3-2D313F129C03}"/>
    <dgm:cxn modelId="{20A68F51-61FD-460A-81F7-CD8B952996B1}" type="presParOf" srcId="{FAD0F591-A7D4-402B-B1E0-DA264156F310}" destId="{6C9C4EFF-41D9-41BC-90FF-BB36D8B36862}" srcOrd="0" destOrd="0" presId="urn:microsoft.com/office/officeart/2018/2/layout/IconCircleList"/>
    <dgm:cxn modelId="{F3045D41-6E2F-41A9-A53A-6931A60E235B}" type="presParOf" srcId="{6C9C4EFF-41D9-41BC-90FF-BB36D8B36862}" destId="{AFFC18A5-74B0-485D-8BA5-B9D87154C644}" srcOrd="0" destOrd="0" presId="urn:microsoft.com/office/officeart/2018/2/layout/IconCircleList"/>
    <dgm:cxn modelId="{D7AE3574-16AD-4C12-B4B2-C5E68725E380}" type="presParOf" srcId="{AFFC18A5-74B0-485D-8BA5-B9D87154C644}" destId="{0CB95F0B-21DE-441F-85F2-6C31A2DC0E18}" srcOrd="0" destOrd="0" presId="urn:microsoft.com/office/officeart/2018/2/layout/IconCircleList"/>
    <dgm:cxn modelId="{55041F5D-04BF-4574-8272-F502D5B4D9FB}" type="presParOf" srcId="{AFFC18A5-74B0-485D-8BA5-B9D87154C644}" destId="{1C98802C-756D-466B-85DD-FA3AC3C79C3D}" srcOrd="1" destOrd="0" presId="urn:microsoft.com/office/officeart/2018/2/layout/IconCircleList"/>
    <dgm:cxn modelId="{ACF84A3F-7FA1-4E04-B70B-78B29B8F571C}" type="presParOf" srcId="{AFFC18A5-74B0-485D-8BA5-B9D87154C644}" destId="{80B9673B-15D4-4FF4-865C-A83A8D8C750B}" srcOrd="2" destOrd="0" presId="urn:microsoft.com/office/officeart/2018/2/layout/IconCircleList"/>
    <dgm:cxn modelId="{19D7C1FE-788D-419A-8665-0AA0A0EED55A}" type="presParOf" srcId="{AFFC18A5-74B0-485D-8BA5-B9D87154C644}" destId="{5C61D3EC-BDED-4B27-B5FC-6D42BA86F038}" srcOrd="3" destOrd="0" presId="urn:microsoft.com/office/officeart/2018/2/layout/IconCircleList"/>
    <dgm:cxn modelId="{94B6E93A-30EB-47F8-9F0A-CFBB63F4D66C}" type="presParOf" srcId="{6C9C4EFF-41D9-41BC-90FF-BB36D8B36862}" destId="{879A2042-5845-4FAD-9CD0-0BFAC6EE152C}" srcOrd="1" destOrd="0" presId="urn:microsoft.com/office/officeart/2018/2/layout/IconCircleList"/>
    <dgm:cxn modelId="{EA670FCF-6468-4539-8026-116A458F7B51}" type="presParOf" srcId="{6C9C4EFF-41D9-41BC-90FF-BB36D8B36862}" destId="{1ADEE3D9-06DC-4492-A386-12EB1E71BA02}" srcOrd="2" destOrd="0" presId="urn:microsoft.com/office/officeart/2018/2/layout/IconCircleList"/>
    <dgm:cxn modelId="{B1723269-F9FA-424E-A215-C2203AEBACB5}" type="presParOf" srcId="{1ADEE3D9-06DC-4492-A386-12EB1E71BA02}" destId="{43E80298-3C84-436D-B726-CB3233F1ADFF}" srcOrd="0" destOrd="0" presId="urn:microsoft.com/office/officeart/2018/2/layout/IconCircleList"/>
    <dgm:cxn modelId="{B0BC2A1F-F0B2-4973-9126-3A5798D6591A}" type="presParOf" srcId="{1ADEE3D9-06DC-4492-A386-12EB1E71BA02}" destId="{C9808EEA-2C39-4317-8FF7-42A59D65AB5D}" srcOrd="1" destOrd="0" presId="urn:microsoft.com/office/officeart/2018/2/layout/IconCircleList"/>
    <dgm:cxn modelId="{EFF682C3-380E-42C0-84BE-B18445E4E35E}" type="presParOf" srcId="{1ADEE3D9-06DC-4492-A386-12EB1E71BA02}" destId="{E017C9F0-0911-4CC1-9A64-243FFBBC665A}" srcOrd="2" destOrd="0" presId="urn:microsoft.com/office/officeart/2018/2/layout/IconCircleList"/>
    <dgm:cxn modelId="{8AB75ACE-F431-4FFE-8A0B-BBDEDFBBED2D}" type="presParOf" srcId="{1ADEE3D9-06DC-4492-A386-12EB1E71BA02}" destId="{A0A04451-3F6F-4CC0-8BE3-BBCCB9604BFB}" srcOrd="3" destOrd="0" presId="urn:microsoft.com/office/officeart/2018/2/layout/IconCircleList"/>
    <dgm:cxn modelId="{CF8D3A9C-C349-4828-80C0-48C5A976470E}" type="presParOf" srcId="{6C9C4EFF-41D9-41BC-90FF-BB36D8B36862}" destId="{7F047E51-789E-4824-90EE-33AD7B7BF09C}" srcOrd="3" destOrd="0" presId="urn:microsoft.com/office/officeart/2018/2/layout/IconCircleList"/>
    <dgm:cxn modelId="{6CA49AF3-BC31-4334-919B-0D7648DD3BB7}" type="presParOf" srcId="{6C9C4EFF-41D9-41BC-90FF-BB36D8B36862}" destId="{75254C93-9109-43F4-B60D-793F4D0BC680}" srcOrd="4" destOrd="0" presId="urn:microsoft.com/office/officeart/2018/2/layout/IconCircleList"/>
    <dgm:cxn modelId="{4EFD5E7E-EAEE-434F-80E3-35363A0F4F5A}" type="presParOf" srcId="{75254C93-9109-43F4-B60D-793F4D0BC680}" destId="{DBC651ED-29C6-4318-9792-A533EA8CDDA3}" srcOrd="0" destOrd="0" presId="urn:microsoft.com/office/officeart/2018/2/layout/IconCircleList"/>
    <dgm:cxn modelId="{0B8D3C0F-03EC-49A4-B1F7-3161EFEE4682}" type="presParOf" srcId="{75254C93-9109-43F4-B60D-793F4D0BC680}" destId="{C4341619-AA18-4F59-BB4C-74B62B5BA064}" srcOrd="1" destOrd="0" presId="urn:microsoft.com/office/officeart/2018/2/layout/IconCircleList"/>
    <dgm:cxn modelId="{6292CB1B-D4DB-429B-950B-A86DF74AF7F3}" type="presParOf" srcId="{75254C93-9109-43F4-B60D-793F4D0BC680}" destId="{C55FFE2F-88F8-4B88-BBB3-7F9A6D64207C}" srcOrd="2" destOrd="0" presId="urn:microsoft.com/office/officeart/2018/2/layout/IconCircleList"/>
    <dgm:cxn modelId="{34FBB891-3AA3-437D-9475-FA4F2750D664}" type="presParOf" srcId="{75254C93-9109-43F4-B60D-793F4D0BC680}" destId="{CC6A613A-A010-4BA2-BD99-02170F138DF4}" srcOrd="3" destOrd="0" presId="urn:microsoft.com/office/officeart/2018/2/layout/IconCircleList"/>
    <dgm:cxn modelId="{60D59CCD-70C7-4574-8B8D-04686FAB27B9}" type="presParOf" srcId="{6C9C4EFF-41D9-41BC-90FF-BB36D8B36862}" destId="{4380CF9F-9CC4-4284-8A23-EB9EEEFBE93C}" srcOrd="5" destOrd="0" presId="urn:microsoft.com/office/officeart/2018/2/layout/IconCircleList"/>
    <dgm:cxn modelId="{B7B2884B-E8E0-424D-980C-60C3756B7728}" type="presParOf" srcId="{6C9C4EFF-41D9-41BC-90FF-BB36D8B36862}" destId="{A2342D84-4E44-49DD-BEF7-02B768EA7448}" srcOrd="6" destOrd="0" presId="urn:microsoft.com/office/officeart/2018/2/layout/IconCircleList"/>
    <dgm:cxn modelId="{516FFC8B-CF44-4F05-83A5-08B544149E42}" type="presParOf" srcId="{A2342D84-4E44-49DD-BEF7-02B768EA7448}" destId="{44FC3AB4-100E-481F-A2EE-B07FED7B34EC}" srcOrd="0" destOrd="0" presId="urn:microsoft.com/office/officeart/2018/2/layout/IconCircleList"/>
    <dgm:cxn modelId="{87F9F257-38FC-4D3D-BDE5-40309A428C4A}" type="presParOf" srcId="{A2342D84-4E44-49DD-BEF7-02B768EA7448}" destId="{E22D2BEC-CD69-46C4-915C-E1A4EFE2F505}" srcOrd="1" destOrd="0" presId="urn:microsoft.com/office/officeart/2018/2/layout/IconCircleList"/>
    <dgm:cxn modelId="{7BA8CC61-72B0-4D6C-9C47-A8682248E70F}" type="presParOf" srcId="{A2342D84-4E44-49DD-BEF7-02B768EA7448}" destId="{C279B9E4-8BA7-4028-8E6B-A25085D41DDB}" srcOrd="2" destOrd="0" presId="urn:microsoft.com/office/officeart/2018/2/layout/IconCircleList"/>
    <dgm:cxn modelId="{B2A460F6-8111-49FF-BE63-7934D8B0774A}" type="presParOf" srcId="{A2342D84-4E44-49DD-BEF7-02B768EA7448}" destId="{802D198C-A8CA-4CFC-B024-78EB64B15E0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E53A8-C70C-4932-97B8-63F4463646AA}">
      <dsp:nvSpPr>
        <dsp:cNvPr id="0" name=""/>
        <dsp:cNvSpPr/>
      </dsp:nvSpPr>
      <dsp:spPr>
        <a:xfrm>
          <a:off x="0" y="0"/>
          <a:ext cx="5884870" cy="6512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 dirty="0"/>
            <a:t>Do the norms of participation on the platform include an identity that other participants can recognise? </a:t>
          </a:r>
          <a:endParaRPr lang="en-US" sz="1700" kern="1200" dirty="0"/>
        </a:p>
      </dsp:txBody>
      <dsp:txXfrm>
        <a:off x="19073" y="19073"/>
        <a:ext cx="5105970" cy="613066"/>
      </dsp:txXfrm>
    </dsp:sp>
    <dsp:sp modelId="{B9071680-45FF-4C81-8C1E-FCB4B1B671DF}">
      <dsp:nvSpPr>
        <dsp:cNvPr id="0" name=""/>
        <dsp:cNvSpPr/>
      </dsp:nvSpPr>
      <dsp:spPr>
        <a:xfrm>
          <a:off x="439454" y="741658"/>
          <a:ext cx="5884870" cy="651212"/>
        </a:xfrm>
        <a:prstGeom prst="roundRect">
          <a:avLst>
            <a:gd name="adj" fmla="val 1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 dirty="0"/>
            <a:t>Is the platform </a:t>
          </a:r>
          <a:r>
            <a:rPr lang="en-IE" sz="1700" b="1" kern="1200" dirty="0"/>
            <a:t>moderated?</a:t>
          </a:r>
          <a:endParaRPr lang="en-US" sz="1700" kern="1200" dirty="0"/>
        </a:p>
      </dsp:txBody>
      <dsp:txXfrm>
        <a:off x="458527" y="760731"/>
        <a:ext cx="4983982" cy="613066"/>
      </dsp:txXfrm>
    </dsp:sp>
    <dsp:sp modelId="{C908D735-4FF4-4CF0-B006-6F97F235B3E3}">
      <dsp:nvSpPr>
        <dsp:cNvPr id="0" name=""/>
        <dsp:cNvSpPr/>
      </dsp:nvSpPr>
      <dsp:spPr>
        <a:xfrm>
          <a:off x="878909" y="1483316"/>
          <a:ext cx="5884870" cy="651212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Do the </a:t>
          </a:r>
          <a:r>
            <a:rPr lang="en-IE" sz="1700" b="1" kern="1200"/>
            <a:t>norms of reply </a:t>
          </a:r>
          <a:r>
            <a:rPr lang="en-IE" sz="1700" kern="1200"/>
            <a:t>on the platform, </a:t>
          </a:r>
          <a:r>
            <a:rPr lang="en-IE" sz="1700" b="1" kern="1200"/>
            <a:t>including language promote values of positive engagement</a:t>
          </a:r>
          <a:r>
            <a:rPr lang="en-IE" sz="1700" kern="1200"/>
            <a:t>?</a:t>
          </a:r>
          <a:endParaRPr lang="en-US" sz="1700" kern="1200"/>
        </a:p>
      </dsp:txBody>
      <dsp:txXfrm>
        <a:off x="897982" y="1502389"/>
        <a:ext cx="4983982" cy="613066"/>
      </dsp:txXfrm>
    </dsp:sp>
    <dsp:sp modelId="{AD349037-B577-40A1-8474-56AB3D793E5B}">
      <dsp:nvSpPr>
        <dsp:cNvPr id="0" name=""/>
        <dsp:cNvSpPr/>
      </dsp:nvSpPr>
      <dsp:spPr>
        <a:xfrm>
          <a:off x="1166004" y="2200476"/>
          <a:ext cx="5884870" cy="651212"/>
        </a:xfrm>
        <a:prstGeom prst="roundRect">
          <a:avLst>
            <a:gd name="adj" fmla="val 1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 dirty="0"/>
            <a:t>What is the role of </a:t>
          </a:r>
          <a:r>
            <a:rPr lang="en-IE" sz="1700" b="1" kern="1200" dirty="0"/>
            <a:t>influence</a:t>
          </a:r>
          <a:r>
            <a:rPr lang="en-IE" sz="1700" kern="1200" dirty="0"/>
            <a:t> on the platform? </a:t>
          </a:r>
          <a:endParaRPr lang="en-US" sz="1700" kern="1200" dirty="0"/>
        </a:p>
      </dsp:txBody>
      <dsp:txXfrm>
        <a:off x="1185077" y="2219549"/>
        <a:ext cx="4983982" cy="613066"/>
      </dsp:txXfrm>
    </dsp:sp>
    <dsp:sp modelId="{356AEB04-DD76-49ED-9E33-E66BA1E2B43C}">
      <dsp:nvSpPr>
        <dsp:cNvPr id="0" name=""/>
        <dsp:cNvSpPr/>
      </dsp:nvSpPr>
      <dsp:spPr>
        <a:xfrm>
          <a:off x="1757818" y="2966632"/>
          <a:ext cx="5884870" cy="651212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 dirty="0"/>
            <a:t>Is there evidence</a:t>
          </a:r>
          <a:r>
            <a:rPr lang="en-IE" sz="1700" b="1" kern="1200" dirty="0"/>
            <a:t> of needs fulfilment </a:t>
          </a:r>
          <a:r>
            <a:rPr lang="en-IE" sz="1700" kern="1200" dirty="0"/>
            <a:t>activities on the platform?</a:t>
          </a:r>
          <a:endParaRPr lang="en-US" sz="1700" kern="1200" dirty="0"/>
        </a:p>
      </dsp:txBody>
      <dsp:txXfrm>
        <a:off x="1776891" y="2985705"/>
        <a:ext cx="4983982" cy="613066"/>
      </dsp:txXfrm>
    </dsp:sp>
    <dsp:sp modelId="{7377EE66-A0D8-4788-A48A-4AD3D09F31E1}">
      <dsp:nvSpPr>
        <dsp:cNvPr id="0" name=""/>
        <dsp:cNvSpPr/>
      </dsp:nvSpPr>
      <dsp:spPr>
        <a:xfrm>
          <a:off x="5461582" y="475746"/>
          <a:ext cx="423287" cy="42328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5556822" y="475746"/>
        <a:ext cx="232807" cy="318523"/>
      </dsp:txXfrm>
    </dsp:sp>
    <dsp:sp modelId="{0C762329-8D6E-454D-BAC6-8084BCDBA5C0}">
      <dsp:nvSpPr>
        <dsp:cNvPr id="0" name=""/>
        <dsp:cNvSpPr/>
      </dsp:nvSpPr>
      <dsp:spPr>
        <a:xfrm>
          <a:off x="5901037" y="1217404"/>
          <a:ext cx="423287" cy="42328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5996277" y="1217404"/>
        <a:ext cx="232807" cy="318523"/>
      </dsp:txXfrm>
    </dsp:sp>
    <dsp:sp modelId="{0EAAAAE0-7A7C-47A1-BEB8-7B8EC9D72D0F}">
      <dsp:nvSpPr>
        <dsp:cNvPr id="0" name=""/>
        <dsp:cNvSpPr/>
      </dsp:nvSpPr>
      <dsp:spPr>
        <a:xfrm>
          <a:off x="6340491" y="1948209"/>
          <a:ext cx="423287" cy="42328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435731" y="1948209"/>
        <a:ext cx="232807" cy="318523"/>
      </dsp:txXfrm>
    </dsp:sp>
    <dsp:sp modelId="{8288A528-027B-4C4B-A79C-84E4962B9686}">
      <dsp:nvSpPr>
        <dsp:cNvPr id="0" name=""/>
        <dsp:cNvSpPr/>
      </dsp:nvSpPr>
      <dsp:spPr>
        <a:xfrm>
          <a:off x="6779946" y="2697103"/>
          <a:ext cx="423287" cy="42328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875186" y="2697103"/>
        <a:ext cx="232807" cy="318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8CD79-F778-4BBA-B571-D297BA6083E5}">
      <dsp:nvSpPr>
        <dsp:cNvPr id="0" name=""/>
        <dsp:cNvSpPr/>
      </dsp:nvSpPr>
      <dsp:spPr>
        <a:xfrm>
          <a:off x="0" y="0"/>
          <a:ext cx="5510798" cy="9149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Social values – Trust, Well informedness, Efficacy</a:t>
          </a:r>
          <a:endParaRPr lang="en-US" sz="2300" kern="1200" dirty="0"/>
        </a:p>
      </dsp:txBody>
      <dsp:txXfrm>
        <a:off x="44664" y="44664"/>
        <a:ext cx="5421470" cy="825612"/>
      </dsp:txXfrm>
    </dsp:sp>
    <dsp:sp modelId="{209A260F-F246-4F44-8DB0-56E6589D1E18}">
      <dsp:nvSpPr>
        <dsp:cNvPr id="0" name=""/>
        <dsp:cNvSpPr/>
      </dsp:nvSpPr>
      <dsp:spPr>
        <a:xfrm>
          <a:off x="0" y="1000843"/>
          <a:ext cx="5510798" cy="95285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Efficiency - Time</a:t>
          </a:r>
          <a:endParaRPr lang="en-US" sz="2300" kern="1200"/>
        </a:p>
      </dsp:txBody>
      <dsp:txXfrm>
        <a:off x="46515" y="1047358"/>
        <a:ext cx="5417768" cy="859825"/>
      </dsp:txXfrm>
    </dsp:sp>
    <dsp:sp modelId="{0985F12F-1FD4-4EE2-A909-9938FBB7F707}">
      <dsp:nvSpPr>
        <dsp:cNvPr id="0" name=""/>
        <dsp:cNvSpPr/>
      </dsp:nvSpPr>
      <dsp:spPr>
        <a:xfrm>
          <a:off x="0" y="2019938"/>
          <a:ext cx="5510798" cy="9149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Effectiveness – Personalisation</a:t>
          </a:r>
          <a:endParaRPr lang="en-US" sz="2300" kern="1200" dirty="0"/>
        </a:p>
      </dsp:txBody>
      <dsp:txXfrm>
        <a:off x="44664" y="2064602"/>
        <a:ext cx="5421470" cy="825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95F0B-21DE-441F-85F2-6C31A2DC0E18}">
      <dsp:nvSpPr>
        <dsp:cNvPr id="0" name=""/>
        <dsp:cNvSpPr/>
      </dsp:nvSpPr>
      <dsp:spPr>
        <a:xfrm>
          <a:off x="145153" y="800136"/>
          <a:ext cx="1005669" cy="10056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8802C-756D-466B-85DD-FA3AC3C79C3D}">
      <dsp:nvSpPr>
        <dsp:cNvPr id="0" name=""/>
        <dsp:cNvSpPr/>
      </dsp:nvSpPr>
      <dsp:spPr>
        <a:xfrm>
          <a:off x="356344" y="1011326"/>
          <a:ext cx="583288" cy="5832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1D3EC-BDED-4B27-B5FC-6D42BA86F038}">
      <dsp:nvSpPr>
        <dsp:cNvPr id="0" name=""/>
        <dsp:cNvSpPr/>
      </dsp:nvSpPr>
      <dsp:spPr>
        <a:xfrm>
          <a:off x="1366323" y="710460"/>
          <a:ext cx="2370505" cy="1921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Most influential construct explaining the majority of the variance in all models came from </a:t>
          </a:r>
          <a:r>
            <a:rPr lang="en-IE" sz="1800" b="1" kern="1200" dirty="0"/>
            <a:t>Sense of Community </a:t>
          </a:r>
          <a:r>
            <a:rPr lang="en-IE" sz="1600" kern="1200" dirty="0"/>
            <a:t>(sense of belonging and shared emotional connection).</a:t>
          </a:r>
          <a:endParaRPr lang="en-US" sz="1600" kern="1200" dirty="0"/>
        </a:p>
      </dsp:txBody>
      <dsp:txXfrm>
        <a:off x="1366323" y="710460"/>
        <a:ext cx="2370505" cy="1921612"/>
      </dsp:txXfrm>
    </dsp:sp>
    <dsp:sp modelId="{43E80298-3C84-436D-B726-CB3233F1ADFF}">
      <dsp:nvSpPr>
        <dsp:cNvPr id="0" name=""/>
        <dsp:cNvSpPr/>
      </dsp:nvSpPr>
      <dsp:spPr>
        <a:xfrm>
          <a:off x="4149871" y="800136"/>
          <a:ext cx="1005669" cy="10056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08EEA-2C39-4317-8FF7-42A59D65AB5D}">
      <dsp:nvSpPr>
        <dsp:cNvPr id="0" name=""/>
        <dsp:cNvSpPr/>
      </dsp:nvSpPr>
      <dsp:spPr>
        <a:xfrm>
          <a:off x="4361061" y="1011326"/>
          <a:ext cx="583288" cy="5832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04451-3F6F-4CC0-8BE3-BBCCB9604BFB}">
      <dsp:nvSpPr>
        <dsp:cNvPr id="0" name=""/>
        <dsp:cNvSpPr/>
      </dsp:nvSpPr>
      <dsp:spPr>
        <a:xfrm>
          <a:off x="5371040" y="800136"/>
          <a:ext cx="2370505" cy="100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Reflecting users value of </a:t>
          </a:r>
          <a:r>
            <a:rPr lang="en-IE" sz="1800" b="1" kern="1200" dirty="0"/>
            <a:t>narrative style of interaction </a:t>
          </a:r>
          <a:r>
            <a:rPr lang="en-IE" sz="1600" kern="1200" dirty="0"/>
            <a:t>and the use of socioemotional language on Care Opinion.</a:t>
          </a:r>
          <a:endParaRPr lang="en-US" sz="1600" kern="1200" dirty="0"/>
        </a:p>
      </dsp:txBody>
      <dsp:txXfrm>
        <a:off x="5371040" y="800136"/>
        <a:ext cx="2370505" cy="1005669"/>
      </dsp:txXfrm>
    </dsp:sp>
    <dsp:sp modelId="{DBC651ED-29C6-4318-9792-A533EA8CDDA3}">
      <dsp:nvSpPr>
        <dsp:cNvPr id="0" name=""/>
        <dsp:cNvSpPr/>
      </dsp:nvSpPr>
      <dsp:spPr>
        <a:xfrm>
          <a:off x="145153" y="3003504"/>
          <a:ext cx="1005669" cy="10056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41619-AA18-4F59-BB4C-74B62B5BA064}">
      <dsp:nvSpPr>
        <dsp:cNvPr id="0" name=""/>
        <dsp:cNvSpPr/>
      </dsp:nvSpPr>
      <dsp:spPr>
        <a:xfrm>
          <a:off x="356344" y="3214694"/>
          <a:ext cx="583288" cy="5832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6A613A-A010-4BA2-BD99-02170F138DF4}">
      <dsp:nvSpPr>
        <dsp:cNvPr id="0" name=""/>
        <dsp:cNvSpPr/>
      </dsp:nvSpPr>
      <dsp:spPr>
        <a:xfrm>
          <a:off x="1366323" y="3003504"/>
          <a:ext cx="2370505" cy="100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Almost 100% of both staff and the public users found the effective</a:t>
          </a:r>
          <a:r>
            <a:rPr lang="en-IE" sz="1800" kern="1200" dirty="0"/>
            <a:t> </a:t>
          </a:r>
          <a:r>
            <a:rPr lang="en-IE" sz="1800" b="1" kern="1200" dirty="0"/>
            <a:t>Moderation </a:t>
          </a:r>
          <a:r>
            <a:rPr lang="en-IE" sz="1600" kern="1200" dirty="0"/>
            <a:t>practices on Care Opinion highly valuable</a:t>
          </a:r>
          <a:r>
            <a:rPr lang="en-IE" sz="1400" kern="1200" dirty="0"/>
            <a:t>.</a:t>
          </a:r>
          <a:endParaRPr lang="en-US" sz="1400" kern="1200" dirty="0"/>
        </a:p>
      </dsp:txBody>
      <dsp:txXfrm>
        <a:off x="1366323" y="3003504"/>
        <a:ext cx="2370505" cy="1005669"/>
      </dsp:txXfrm>
    </dsp:sp>
    <dsp:sp modelId="{44FC3AB4-100E-481F-A2EE-B07FED7B34EC}">
      <dsp:nvSpPr>
        <dsp:cNvPr id="0" name=""/>
        <dsp:cNvSpPr/>
      </dsp:nvSpPr>
      <dsp:spPr>
        <a:xfrm>
          <a:off x="4149871" y="3003504"/>
          <a:ext cx="1005669" cy="10056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2D2BEC-CD69-46C4-915C-E1A4EFE2F505}">
      <dsp:nvSpPr>
        <dsp:cNvPr id="0" name=""/>
        <dsp:cNvSpPr/>
      </dsp:nvSpPr>
      <dsp:spPr>
        <a:xfrm>
          <a:off x="4361061" y="3214694"/>
          <a:ext cx="583288" cy="5832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D198C-A8CA-4CFC-B024-78EB64B15E09}">
      <dsp:nvSpPr>
        <dsp:cNvPr id="0" name=""/>
        <dsp:cNvSpPr/>
      </dsp:nvSpPr>
      <dsp:spPr>
        <a:xfrm>
          <a:off x="5371040" y="3003504"/>
          <a:ext cx="2370505" cy="100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Yet </a:t>
          </a:r>
          <a:r>
            <a:rPr lang="en-IE" sz="1800" b="1" kern="1200" dirty="0"/>
            <a:t>different types of public value </a:t>
          </a:r>
          <a:r>
            <a:rPr lang="en-IE" sz="1600" kern="1200" dirty="0"/>
            <a:t>were important to each stakeholder group</a:t>
          </a:r>
          <a:endParaRPr lang="en-US" sz="1600" kern="1200" dirty="0"/>
        </a:p>
      </dsp:txBody>
      <dsp:txXfrm>
        <a:off x="5371040" y="3003504"/>
        <a:ext cx="2370505" cy="10056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95F0B-21DE-441F-85F2-6C31A2DC0E18}">
      <dsp:nvSpPr>
        <dsp:cNvPr id="0" name=""/>
        <dsp:cNvSpPr/>
      </dsp:nvSpPr>
      <dsp:spPr>
        <a:xfrm>
          <a:off x="51944" y="757845"/>
          <a:ext cx="1047959" cy="104795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8802C-756D-466B-85DD-FA3AC3C79C3D}">
      <dsp:nvSpPr>
        <dsp:cNvPr id="0" name=""/>
        <dsp:cNvSpPr/>
      </dsp:nvSpPr>
      <dsp:spPr>
        <a:xfrm>
          <a:off x="272016" y="977916"/>
          <a:ext cx="607816" cy="6078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1D3EC-BDED-4B27-B5FC-6D42BA86F038}">
      <dsp:nvSpPr>
        <dsp:cNvPr id="0" name=""/>
        <dsp:cNvSpPr/>
      </dsp:nvSpPr>
      <dsp:spPr>
        <a:xfrm>
          <a:off x="1188359" y="614720"/>
          <a:ext cx="2470191" cy="1479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1" kern="1200" dirty="0"/>
            <a:t>Trustworthiness</a:t>
          </a:r>
          <a:r>
            <a:rPr lang="en-IE" sz="1600" i="1" kern="1200" dirty="0"/>
            <a:t> - most important to </a:t>
          </a:r>
          <a:r>
            <a:rPr lang="en-IE" sz="1600" b="1" i="1" kern="1200" dirty="0"/>
            <a:t>public</a:t>
          </a:r>
          <a:r>
            <a:rPr lang="en-IE" sz="1600" i="1" kern="1200" dirty="0"/>
            <a:t> users – a safe place to participate with trustworthy information.</a:t>
          </a:r>
          <a:endParaRPr lang="en-US" sz="1600" kern="1200" dirty="0"/>
        </a:p>
      </dsp:txBody>
      <dsp:txXfrm>
        <a:off x="1188359" y="614720"/>
        <a:ext cx="2470191" cy="1479792"/>
      </dsp:txXfrm>
    </dsp:sp>
    <dsp:sp modelId="{43E80298-3C84-436D-B726-CB3233F1ADFF}">
      <dsp:nvSpPr>
        <dsp:cNvPr id="0" name=""/>
        <dsp:cNvSpPr/>
      </dsp:nvSpPr>
      <dsp:spPr>
        <a:xfrm>
          <a:off x="4225070" y="757845"/>
          <a:ext cx="1047959" cy="104795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08EEA-2C39-4317-8FF7-42A59D65AB5D}">
      <dsp:nvSpPr>
        <dsp:cNvPr id="0" name=""/>
        <dsp:cNvSpPr/>
      </dsp:nvSpPr>
      <dsp:spPr>
        <a:xfrm>
          <a:off x="4445142" y="977916"/>
          <a:ext cx="607816" cy="6078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04451-3F6F-4CC0-8BE3-BBCCB9604BFB}">
      <dsp:nvSpPr>
        <dsp:cNvPr id="0" name=""/>
        <dsp:cNvSpPr/>
      </dsp:nvSpPr>
      <dsp:spPr>
        <a:xfrm>
          <a:off x="5497593" y="757845"/>
          <a:ext cx="2470191" cy="1047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1" kern="1200" dirty="0"/>
            <a:t>Personalisation </a:t>
          </a:r>
          <a:r>
            <a:rPr lang="en-IE" sz="1400" kern="1200" dirty="0"/>
            <a:t>– </a:t>
          </a:r>
          <a:r>
            <a:rPr lang="en-IE" sz="1600" i="1" kern="1200" dirty="0"/>
            <a:t>most important to </a:t>
          </a:r>
          <a:r>
            <a:rPr lang="en-IE" sz="1600" b="1" i="1" kern="1200" dirty="0"/>
            <a:t>staff</a:t>
          </a:r>
          <a:r>
            <a:rPr lang="en-IE" sz="1600" i="1" kern="1200" dirty="0"/>
            <a:t> users, the ability to give a personalised timely reply.</a:t>
          </a:r>
          <a:endParaRPr lang="en-US" sz="1600" i="1" kern="1200" dirty="0"/>
        </a:p>
      </dsp:txBody>
      <dsp:txXfrm>
        <a:off x="5497593" y="757845"/>
        <a:ext cx="2470191" cy="1047959"/>
      </dsp:txXfrm>
    </dsp:sp>
    <dsp:sp modelId="{DBC651ED-29C6-4318-9792-A533EA8CDDA3}">
      <dsp:nvSpPr>
        <dsp:cNvPr id="0" name=""/>
        <dsp:cNvSpPr/>
      </dsp:nvSpPr>
      <dsp:spPr>
        <a:xfrm>
          <a:off x="51944" y="2761449"/>
          <a:ext cx="1047959" cy="104795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41619-AA18-4F59-BB4C-74B62B5BA064}">
      <dsp:nvSpPr>
        <dsp:cNvPr id="0" name=""/>
        <dsp:cNvSpPr/>
      </dsp:nvSpPr>
      <dsp:spPr>
        <a:xfrm>
          <a:off x="272016" y="2981520"/>
          <a:ext cx="607816" cy="6078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6A613A-A010-4BA2-BD99-02170F138DF4}">
      <dsp:nvSpPr>
        <dsp:cNvPr id="0" name=""/>
        <dsp:cNvSpPr/>
      </dsp:nvSpPr>
      <dsp:spPr>
        <a:xfrm>
          <a:off x="1179948" y="2894582"/>
          <a:ext cx="3098336" cy="1047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i="1" kern="1200" dirty="0"/>
            <a:t>Social values </a:t>
          </a:r>
          <a:r>
            <a:rPr lang="en-IE" sz="1600" i="1" kern="1200" dirty="0"/>
            <a:t>were most important to public users (socioemotional) although efficacy – feeling that their participation made a difference was also important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i="1" kern="1200" dirty="0"/>
            <a:t>Importance of a timely reply – a stand out value for public users</a:t>
          </a:r>
          <a:r>
            <a:rPr lang="en-IE" sz="1600" kern="1200" dirty="0"/>
            <a:t>.</a:t>
          </a:r>
          <a:endParaRPr lang="en-US" sz="1600" kern="1200" dirty="0"/>
        </a:p>
      </dsp:txBody>
      <dsp:txXfrm>
        <a:off x="1179948" y="2894582"/>
        <a:ext cx="3098336" cy="1047959"/>
      </dsp:txXfrm>
    </dsp:sp>
    <dsp:sp modelId="{44FC3AB4-100E-481F-A2EE-B07FED7B34EC}">
      <dsp:nvSpPr>
        <dsp:cNvPr id="0" name=""/>
        <dsp:cNvSpPr/>
      </dsp:nvSpPr>
      <dsp:spPr>
        <a:xfrm>
          <a:off x="4539143" y="2761449"/>
          <a:ext cx="1047959" cy="104795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2D2BEC-CD69-46C4-915C-E1A4EFE2F505}">
      <dsp:nvSpPr>
        <dsp:cNvPr id="0" name=""/>
        <dsp:cNvSpPr/>
      </dsp:nvSpPr>
      <dsp:spPr>
        <a:xfrm>
          <a:off x="4759215" y="2981520"/>
          <a:ext cx="607816" cy="60781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D198C-A8CA-4CFC-B024-78EB64B15E09}">
      <dsp:nvSpPr>
        <dsp:cNvPr id="0" name=""/>
        <dsp:cNvSpPr/>
      </dsp:nvSpPr>
      <dsp:spPr>
        <a:xfrm>
          <a:off x="5654611" y="2761449"/>
          <a:ext cx="2784300" cy="1047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i="1" kern="1200" dirty="0"/>
            <a:t>Task oriented </a:t>
          </a:r>
          <a:r>
            <a:rPr lang="en-IE" sz="1600" i="1" kern="1200" dirty="0"/>
            <a:t>public value were more highly valued by staff –ability to reply  - Two thirds of staff felt that Care Opinion enhanced their feelings that their participation could make a difference.</a:t>
          </a:r>
          <a:endParaRPr lang="en-US" sz="1600" i="1" kern="1200" dirty="0"/>
        </a:p>
      </dsp:txBody>
      <dsp:txXfrm>
        <a:off x="5654611" y="2761449"/>
        <a:ext cx="2784300" cy="1047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99E50-A9D2-4ECE-83D8-3C0F3D612790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FF1FE-2AB7-40E4-B699-86C4C0A02D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322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Starts with SoC – what are the conditions for public value creation? This is what the research did – asked both staff and the public users of Care Opinion platform about their experience of public value creation. Before this quantitative survey there were 2 pilot studies to find out what staff and public users of online public engagement platforms thought about public value and online interaction.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FF1FE-2AB7-40E4-B699-86C4C0A02D7B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2990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FF1FE-2AB7-40E4-B699-86C4C0A02D7B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500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Notice that values loaded differently in the factor analysis of the staff sample – again Perception of engagement was most important construct.</a:t>
            </a:r>
          </a:p>
          <a:p>
            <a:r>
              <a:rPr lang="en-IE" b="1" dirty="0"/>
              <a:t>Personalisation</a:t>
            </a:r>
            <a:r>
              <a:rPr lang="en-IE" dirty="0"/>
              <a:t> was the most important value for staff users</a:t>
            </a:r>
          </a:p>
          <a:p>
            <a:r>
              <a:rPr lang="en-IE" dirty="0"/>
              <a:t>Look at </a:t>
            </a:r>
            <a:r>
              <a:rPr lang="en-IE" b="1" dirty="0"/>
              <a:t>trust</a:t>
            </a:r>
            <a:r>
              <a:rPr lang="en-IE" dirty="0"/>
              <a:t> – loaded this time with personalisation and time, our measures of and effectiveness efficiency.</a:t>
            </a:r>
          </a:p>
          <a:p>
            <a:endParaRPr lang="en-IE" dirty="0"/>
          </a:p>
          <a:p>
            <a:r>
              <a:rPr lang="en-IE" dirty="0"/>
              <a:t>Surprisingly moderation and responsiveness were not predictors in the social public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FF1FE-2AB7-40E4-B699-86C4C0A02D7B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364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Notice that values loaded differently in the factor analysis of the staff sample – again Perception of engagement was most important construct.</a:t>
            </a:r>
          </a:p>
          <a:p>
            <a:r>
              <a:rPr lang="en-IE" b="1" dirty="0"/>
              <a:t>Personalisation</a:t>
            </a:r>
            <a:r>
              <a:rPr lang="en-IE" dirty="0"/>
              <a:t> was the most important value for staff users</a:t>
            </a:r>
          </a:p>
          <a:p>
            <a:r>
              <a:rPr lang="en-IE" dirty="0"/>
              <a:t>Look at </a:t>
            </a:r>
            <a:r>
              <a:rPr lang="en-IE" b="1" dirty="0"/>
              <a:t>trust</a:t>
            </a:r>
            <a:r>
              <a:rPr lang="en-IE" dirty="0"/>
              <a:t> – loaded this time with personalisation and time, our measures of and effectiveness efficiency.</a:t>
            </a:r>
          </a:p>
          <a:p>
            <a:endParaRPr lang="en-IE" dirty="0"/>
          </a:p>
          <a:p>
            <a:r>
              <a:rPr lang="en-IE" dirty="0"/>
              <a:t>Surprisingly moderation and responsiveness were not predictors in the social public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FF1FE-2AB7-40E4-B699-86C4C0A02D7B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288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0137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580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059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044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158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125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16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847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240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01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229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58577-91D1-4F47-85CD-164C70AE7FE1}" type="datetimeFigureOut">
              <a:rPr lang="en-IE" smtClean="0"/>
              <a:t>07/07/2019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A2D00-90CF-49C6-8203-266BED7408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428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590F-A15B-4465-8BC7-5239D4713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349" y="780655"/>
            <a:ext cx="3225908" cy="32611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dirty="0">
                <a:latin typeface="+mn-lt"/>
              </a:rPr>
              <a:t>Perceptions of public </a:t>
            </a:r>
            <a:r>
              <a:rPr lang="en-US" sz="4000" kern="1200" dirty="0">
                <a:latin typeface="+mn-lt"/>
                <a:ea typeface="+mj-ea"/>
                <a:cs typeface="+mj-cs"/>
              </a:rPr>
              <a:t>creation on Care Opinion</a:t>
            </a:r>
            <a:br>
              <a:rPr lang="en-US" sz="3700" kern="1200" dirty="0">
                <a:latin typeface="+mj-lt"/>
                <a:ea typeface="+mj-ea"/>
                <a:cs typeface="+mj-cs"/>
              </a:rPr>
            </a:br>
            <a:endParaRPr lang="en-US" sz="37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D0285-19AF-4406-B3C8-A0AB95D58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1714" y="900442"/>
            <a:ext cx="4175081" cy="504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Health Services Research UK Conference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Manchester 2019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9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9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Ann O’Brien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PhD candidate Business Information Systems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J.E </a:t>
            </a:r>
            <a:r>
              <a:rPr lang="en-US" sz="1900" dirty="0" err="1"/>
              <a:t>Cairnes</a:t>
            </a:r>
            <a:r>
              <a:rPr lang="en-US" sz="1900" dirty="0"/>
              <a:t> School of Business and Economics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National University of Ireland Galway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Ireland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9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09901B-58D2-475F-93F5-E578364E8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90" y="4992737"/>
            <a:ext cx="5006339" cy="92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1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658B2-FA45-43D3-8421-497FE385C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956" y="1641943"/>
            <a:ext cx="7980087" cy="196081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>
                <a:latin typeface="+mn-lt"/>
              </a:rPr>
              <a:t>Original  Framework: </a:t>
            </a:r>
            <a:r>
              <a:rPr lang="en-IE" sz="2000" b="1" dirty="0">
                <a:latin typeface="+mn-lt"/>
              </a:rPr>
              <a:t>Sense of community </a:t>
            </a:r>
            <a:r>
              <a:rPr lang="en-IE" sz="2000" dirty="0">
                <a:latin typeface="+mn-lt"/>
              </a:rPr>
              <a:t>can be defined as “a feeling that members have of belonging, a feeling that members matter to one another and to the group, and a shared faith that members' needs will be met through their commitment to be together” (McMillan and Chavis, 1986:9.</a:t>
            </a:r>
            <a:br>
              <a:rPr lang="en-IE" sz="2100" dirty="0"/>
            </a:br>
            <a:endParaRPr lang="en-IE" sz="2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F17249-CF31-4154-8F3B-9C3B7AD60E63}"/>
              </a:ext>
            </a:extLst>
          </p:cNvPr>
          <p:cNvSpPr txBox="1"/>
          <p:nvPr/>
        </p:nvSpPr>
        <p:spPr>
          <a:xfrm>
            <a:off x="581955" y="250635"/>
            <a:ext cx="79800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/>
              <a:t>The research identifies sense of community in online public engagement to measure an individual user’s perception of public value creation.</a:t>
            </a:r>
          </a:p>
          <a:p>
            <a:endParaRPr lang="en-IE" sz="2400" dirty="0"/>
          </a:p>
          <a:p>
            <a:endParaRPr lang="en-IE" sz="2400" dirty="0"/>
          </a:p>
          <a:p>
            <a:endParaRPr lang="en-IE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2C2852-6B54-4247-AB0E-2C3096815A02}"/>
              </a:ext>
            </a:extLst>
          </p:cNvPr>
          <p:cNvSpPr txBox="1"/>
          <p:nvPr/>
        </p:nvSpPr>
        <p:spPr>
          <a:xfrm>
            <a:off x="581956" y="2958491"/>
            <a:ext cx="79800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000" dirty="0"/>
              <a:t>Influenced by (Moore and Fung, 2012) Assumption: that the quality of the online interaction affects the quality of the public value created.</a:t>
            </a:r>
            <a:r>
              <a:rPr lang="en-IE" sz="2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E7D0E2-DC6A-4FC7-9C40-D3100FE45BF3}"/>
              </a:ext>
            </a:extLst>
          </p:cNvPr>
          <p:cNvSpPr txBox="1"/>
          <p:nvPr/>
        </p:nvSpPr>
        <p:spPr>
          <a:xfrm>
            <a:off x="516642" y="4401821"/>
            <a:ext cx="798008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McMillan, D. W. and Chavis, D. M. (1986) </a:t>
            </a:r>
            <a:r>
              <a:rPr lang="en-US" sz="1600" i="1" dirty="0"/>
              <a:t>Sense of community: A definition and theory,</a:t>
            </a:r>
            <a:r>
              <a:rPr lang="en-US" sz="1600" dirty="0"/>
              <a:t> Journal of Community Psychology</a:t>
            </a:r>
            <a:r>
              <a:rPr lang="en-US" sz="1600" i="1" dirty="0"/>
              <a:t>,</a:t>
            </a:r>
            <a:r>
              <a:rPr lang="en-US" sz="1600" dirty="0"/>
              <a:t> 14 (1), pp. 6-23</a:t>
            </a:r>
            <a:r>
              <a:rPr lang="en-US" dirty="0"/>
              <a:t>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Moore, M. and Fung, A. (2012) </a:t>
            </a:r>
            <a:r>
              <a:rPr lang="en-US" sz="1600" i="1" dirty="0"/>
              <a:t>Calling Publics into Existence: The Political Arts of Public Management, </a:t>
            </a:r>
            <a:r>
              <a:rPr lang="en-US" sz="1600" dirty="0"/>
              <a:t>In Ports in a Storm: Public Management in a Turbulent World,(Eds, Donahue, J. C. and Moore, M. H.) Brookings Institution Press, Washington, DC, pp. 180–97.</a:t>
            </a: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33837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805AFF-4923-46D3-AD29-7D611F1CD2C8}"/>
              </a:ext>
            </a:extLst>
          </p:cNvPr>
          <p:cNvSpPr/>
          <p:nvPr/>
        </p:nvSpPr>
        <p:spPr>
          <a:xfrm>
            <a:off x="1579087" y="2467093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IE" dirty="0"/>
              <a:t>Analysing both </a:t>
            </a:r>
            <a:r>
              <a:rPr lang="en-IE" b="1" dirty="0"/>
              <a:t>staff</a:t>
            </a:r>
            <a:r>
              <a:rPr lang="en-IE" dirty="0"/>
              <a:t> and </a:t>
            </a:r>
            <a:r>
              <a:rPr lang="en-IE" b="1" dirty="0"/>
              <a:t>public</a:t>
            </a:r>
            <a:r>
              <a:rPr lang="en-IE" dirty="0"/>
              <a:t> users’ perception of public value creation.</a:t>
            </a:r>
            <a:endParaRPr lang="en-US" dirty="0"/>
          </a:p>
        </p:txBody>
      </p:sp>
      <p:sp>
        <p:nvSpPr>
          <p:cNvPr id="3" name="Rectangle 2" descr="Group">
            <a:extLst>
              <a:ext uri="{FF2B5EF4-FFF2-40B4-BE49-F238E27FC236}">
                <a16:creationId xmlns:a16="http://schemas.microsoft.com/office/drawing/2014/main" id="{D6ABE87B-FFCE-45F6-9D62-D57A131FCAFA}"/>
              </a:ext>
            </a:extLst>
          </p:cNvPr>
          <p:cNvSpPr/>
          <p:nvPr/>
        </p:nvSpPr>
        <p:spPr>
          <a:xfrm>
            <a:off x="2385510" y="1621313"/>
            <a:ext cx="673154" cy="673154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FBF51C-5335-49B5-B210-161A61299172}"/>
              </a:ext>
            </a:extLst>
          </p:cNvPr>
          <p:cNvSpPr/>
          <p:nvPr/>
        </p:nvSpPr>
        <p:spPr>
          <a:xfrm>
            <a:off x="5046134" y="2404534"/>
            <a:ext cx="30818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E" dirty="0"/>
              <a:t>2 pilot studies in Ireland (public) and UK (staff).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Qualitative analysis of staff replies on Care Opinion.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Quantitative analysis both staff and public Care Opinion platform users. </a:t>
            </a:r>
          </a:p>
          <a:p>
            <a:pPr lvl="0">
              <a:lnSpc>
                <a:spcPct val="100000"/>
              </a:lnSpc>
            </a:pPr>
            <a:endParaRPr lang="en-IE" dirty="0"/>
          </a:p>
        </p:txBody>
      </p:sp>
      <p:sp>
        <p:nvSpPr>
          <p:cNvPr id="5" name="Rectangle 4" descr="Users">
            <a:extLst>
              <a:ext uri="{FF2B5EF4-FFF2-40B4-BE49-F238E27FC236}">
                <a16:creationId xmlns:a16="http://schemas.microsoft.com/office/drawing/2014/main" id="{D4FE82E5-193B-4B77-8B52-861D6C3B68DF}"/>
              </a:ext>
            </a:extLst>
          </p:cNvPr>
          <p:cNvSpPr/>
          <p:nvPr/>
        </p:nvSpPr>
        <p:spPr>
          <a:xfrm>
            <a:off x="5841998" y="1417347"/>
            <a:ext cx="987187" cy="987187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2C1B89-3A07-4642-BB6F-71A2DBCF5AA6}"/>
              </a:ext>
            </a:extLst>
          </p:cNvPr>
          <p:cNvSpPr/>
          <p:nvPr/>
        </p:nvSpPr>
        <p:spPr>
          <a:xfrm>
            <a:off x="1579087" y="631059"/>
            <a:ext cx="5621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/>
              <a:t>Data gathering 3 stages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E65005-6638-4A77-B982-478CB9ED9BE4}"/>
              </a:ext>
            </a:extLst>
          </p:cNvPr>
          <p:cNvSpPr/>
          <p:nvPr/>
        </p:nvSpPr>
        <p:spPr>
          <a:xfrm>
            <a:off x="2015066" y="4989857"/>
            <a:ext cx="56218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IE" dirty="0"/>
              <a:t>Here we focus on of the quantitative survey that was distributed to a random sample of both staff and public users on </a:t>
            </a:r>
            <a:r>
              <a:rPr lang="en-IE" b="1" dirty="0"/>
              <a:t>Care Opinion in Scotland in December 2018- </a:t>
            </a:r>
            <a:r>
              <a:rPr lang="en-IE" dirty="0"/>
              <a:t> 368 complete responses.</a:t>
            </a:r>
          </a:p>
        </p:txBody>
      </p:sp>
    </p:spTree>
    <p:extLst>
      <p:ext uri="{BB962C8B-B14F-4D97-AF65-F5344CB8AC3E}">
        <p14:creationId xmlns:p14="http://schemas.microsoft.com/office/powerpoint/2010/main" val="346737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BC638-AA3A-4DC5-B472-6A92271D9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7" y="606565"/>
            <a:ext cx="8263466" cy="686085"/>
          </a:xfrm>
        </p:spPr>
        <p:txBody>
          <a:bodyPr anchor="ctr">
            <a:normAutofit fontScale="90000"/>
          </a:bodyPr>
          <a:lstStyle/>
          <a:p>
            <a:r>
              <a:rPr lang="en-IE" sz="2400" dirty="0"/>
              <a:t>From the theory - aim find a suitable platform to analyse Sense of Community in online public  engagement – criteria questions below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CAEA726-A916-4132-9E2D-B0F86662E7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367629"/>
              </p:ext>
            </p:extLst>
          </p:nvPr>
        </p:nvGraphicFramePr>
        <p:xfrm>
          <a:off x="959444" y="1445050"/>
          <a:ext cx="7642689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3FFD0AD-7A5B-439E-8952-B11BBA00E1BE}"/>
              </a:ext>
            </a:extLst>
          </p:cNvPr>
          <p:cNvSpPr/>
          <p:nvPr/>
        </p:nvSpPr>
        <p:spPr>
          <a:xfrm>
            <a:off x="959444" y="5331770"/>
            <a:ext cx="74339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Care Opinion* found to be a uniquely suitable platform</a:t>
            </a:r>
          </a:p>
          <a:p>
            <a:endParaRPr lang="en-IE" sz="24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r>
              <a:rPr lang="en-IE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*After 3 years searching for a suitable platform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902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317FEE6-2F03-4E2B-9BB3-018BAC77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109" y="5514687"/>
            <a:ext cx="6749781" cy="671915"/>
          </a:xfrm>
          <a:prstGeom prst="ellipse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Hypothesized relationships between constructs creating a new measure for platform management as an antecedent to sense of community with a reconceptualized sense of community theory to identify the conditions for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value creation.</a:t>
            </a:r>
            <a:br>
              <a:rPr lang="en-US" sz="1400" dirty="0">
                <a:solidFill>
                  <a:srgbClr val="FFFFFF"/>
                </a:solidFill>
              </a:rPr>
            </a:b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7FC6E86-DFD2-4F72-9575-64543C2CF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2954" y="2381924"/>
            <a:ext cx="2953936" cy="2935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IE" sz="1800" dirty="0"/>
              <a:t>Sense of Community</a:t>
            </a:r>
          </a:p>
          <a:p>
            <a:pPr marL="0" indent="0" algn="ctr">
              <a:buNone/>
            </a:pPr>
            <a:r>
              <a:rPr lang="en-IE" sz="1800" dirty="0"/>
              <a:t>Users perception of the quality of interaction on Care Opinion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A64024-E1BC-4FA4-A022-ED2CFF5A3740}"/>
              </a:ext>
            </a:extLst>
          </p:cNvPr>
          <p:cNvSpPr/>
          <p:nvPr/>
        </p:nvSpPr>
        <p:spPr>
          <a:xfrm>
            <a:off x="1197109" y="671398"/>
            <a:ext cx="7006889" cy="1454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platform management and sense of community influence users perception of public value?</a:t>
            </a:r>
            <a:endParaRPr lang="en-I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7A2DD39-173F-4404-A59E-86E8141E25AC}"/>
              </a:ext>
            </a:extLst>
          </p:cNvPr>
          <p:cNvSpPr/>
          <p:nvPr/>
        </p:nvSpPr>
        <p:spPr>
          <a:xfrm>
            <a:off x="785553" y="2381925"/>
            <a:ext cx="3159913" cy="2935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Platform Management</a:t>
            </a:r>
          </a:p>
          <a:p>
            <a:pPr algn="ctr"/>
            <a:endParaRPr lang="en-IE" dirty="0"/>
          </a:p>
          <a:p>
            <a:pPr algn="ctr"/>
            <a:r>
              <a:rPr lang="en-IE" dirty="0"/>
              <a:t>Things that Care Opinion do to create a safe place to participate </a:t>
            </a:r>
          </a:p>
        </p:txBody>
      </p:sp>
    </p:spTree>
    <p:extLst>
      <p:ext uri="{BB962C8B-B14F-4D97-AF65-F5344CB8AC3E}">
        <p14:creationId xmlns:p14="http://schemas.microsoft.com/office/powerpoint/2010/main" val="25418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878DE-5B9C-4667-806B-45E1B6188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br>
              <a:rPr lang="en-IE" sz="2700" dirty="0">
                <a:solidFill>
                  <a:srgbClr val="FFFFFF"/>
                </a:solidFill>
              </a:rPr>
            </a:br>
            <a:endParaRPr lang="en-IE" sz="27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9CCECB-5E4E-474B-A37F-B3980DEB1C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84983"/>
              </p:ext>
            </p:extLst>
          </p:nvPr>
        </p:nvGraphicFramePr>
        <p:xfrm>
          <a:off x="2982688" y="1051818"/>
          <a:ext cx="5510798" cy="2954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90A0444-854D-4384-B076-0A832658B802}"/>
              </a:ext>
            </a:extLst>
          </p:cNvPr>
          <p:cNvSpPr txBox="1"/>
          <p:nvPr/>
        </p:nvSpPr>
        <p:spPr>
          <a:xfrm>
            <a:off x="575628" y="3807852"/>
            <a:ext cx="77895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  <a:p>
            <a:r>
              <a:rPr lang="en-IE" dirty="0"/>
              <a:t>Influenced by Public Value Net Benefits (Scott, </a:t>
            </a:r>
            <a:r>
              <a:rPr lang="en-IE" dirty="0" err="1"/>
              <a:t>DeLone</a:t>
            </a:r>
            <a:r>
              <a:rPr lang="en-IE" dirty="0"/>
              <a:t> and Golden, 2016), public value categories (Galasso et al., 2016). </a:t>
            </a: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E66FB1-D20F-4695-B3C0-01C285CC91DA}"/>
              </a:ext>
            </a:extLst>
          </p:cNvPr>
          <p:cNvSpPr txBox="1"/>
          <p:nvPr/>
        </p:nvSpPr>
        <p:spPr>
          <a:xfrm>
            <a:off x="575628" y="230890"/>
            <a:ext cx="7917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/>
              <a:t>Three categories of Public Value and subconstructs used to measure them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3CFA2B-93F1-4CEF-AF79-1D6C0B005937}"/>
              </a:ext>
            </a:extLst>
          </p:cNvPr>
          <p:cNvSpPr/>
          <p:nvPr/>
        </p:nvSpPr>
        <p:spPr>
          <a:xfrm>
            <a:off x="401265" y="1354274"/>
            <a:ext cx="284993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IE" sz="2800" dirty="0"/>
              <a:t>What is </a:t>
            </a:r>
          </a:p>
          <a:p>
            <a:pPr lvl="0"/>
            <a:r>
              <a:rPr lang="en-IE" sz="2800" dirty="0"/>
              <a:t>public value </a:t>
            </a:r>
          </a:p>
          <a:p>
            <a:pPr lvl="0"/>
            <a:r>
              <a:rPr lang="en-IE" sz="2800" dirty="0"/>
              <a:t>in online public engagement?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BFCA75-66CB-4D08-9E5B-B008E61A7A19}"/>
              </a:ext>
            </a:extLst>
          </p:cNvPr>
          <p:cNvSpPr/>
          <p:nvPr/>
        </p:nvSpPr>
        <p:spPr>
          <a:xfrm>
            <a:off x="401265" y="4929019"/>
            <a:ext cx="77895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Galasso, G., </a:t>
            </a:r>
            <a:r>
              <a:rPr lang="en-US" dirty="0" err="1"/>
              <a:t>Garbasso</a:t>
            </a:r>
            <a:r>
              <a:rPr lang="en-US" dirty="0"/>
              <a:t>, G., Farina, G., </a:t>
            </a:r>
            <a:r>
              <a:rPr lang="en-US" dirty="0" err="1"/>
              <a:t>Osimo</a:t>
            </a:r>
            <a:r>
              <a:rPr lang="en-US" dirty="0"/>
              <a:t>, D., </a:t>
            </a:r>
            <a:r>
              <a:rPr lang="en-US" dirty="0" err="1"/>
              <a:t>Mureddu</a:t>
            </a:r>
            <a:r>
              <a:rPr lang="en-US" dirty="0"/>
              <a:t>, F., </a:t>
            </a:r>
            <a:r>
              <a:rPr lang="en-US" dirty="0" err="1"/>
              <a:t>Kalvet</a:t>
            </a:r>
            <a:r>
              <a:rPr lang="en-US" dirty="0"/>
              <a:t>, T. and Waller, P. (2016) </a:t>
            </a:r>
            <a:r>
              <a:rPr lang="en-US" i="1" dirty="0"/>
              <a:t>Analysis of the Value of New Generation of eGovernment Services and How Can the Public Sector Become an Agent of Innovation through ICT</a:t>
            </a:r>
            <a:r>
              <a:rPr lang="en-US" dirty="0"/>
              <a:t>.</a:t>
            </a:r>
          </a:p>
          <a:p>
            <a:r>
              <a:rPr lang="en-US" dirty="0"/>
              <a:t>Scott, M., </a:t>
            </a:r>
            <a:r>
              <a:rPr lang="en-US" dirty="0" err="1"/>
              <a:t>DeLone</a:t>
            </a:r>
            <a:r>
              <a:rPr lang="en-US" dirty="0"/>
              <a:t>, W. and Golden, W. (2016) </a:t>
            </a:r>
            <a:r>
              <a:rPr lang="en-US" i="1" dirty="0"/>
              <a:t>Measuring eGovernment success: a public value approach,</a:t>
            </a:r>
            <a:r>
              <a:rPr lang="en-US" dirty="0"/>
              <a:t> European Journal of Information Systems</a:t>
            </a:r>
            <a:r>
              <a:rPr lang="en-US" i="1" dirty="0"/>
              <a:t>,</a:t>
            </a:r>
            <a:r>
              <a:rPr lang="en-US" dirty="0"/>
              <a:t> 25 (3), pp. 185-207.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49562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365B-13C7-4BE4-B571-7E44C1327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IE" dirty="0"/>
              <a:t>Perceptions of public value creation on Care Opinion</a:t>
            </a:r>
            <a:br>
              <a:rPr lang="en-IE" dirty="0"/>
            </a:br>
            <a:endParaRPr lang="en-IE" dirty="0"/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86A050F7-609D-498C-822F-BFA7489180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088066"/>
              </p:ext>
            </p:extLst>
          </p:nvPr>
        </p:nvGraphicFramePr>
        <p:xfrm>
          <a:off x="628650" y="7969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77F809-04BB-4170-856B-CD8475D65666}"/>
              </a:ext>
            </a:extLst>
          </p:cNvPr>
          <p:cNvSpPr txBox="1"/>
          <p:nvPr/>
        </p:nvSpPr>
        <p:spPr>
          <a:xfrm>
            <a:off x="1074057" y="5283200"/>
            <a:ext cx="7271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Identity sharing by staff was highly valued by both public and staff, the role of public users not sharing their identity was unclear from this sample.</a:t>
            </a:r>
          </a:p>
          <a:p>
            <a:r>
              <a:rPr lang="en-IE" dirty="0"/>
              <a:t>Yet, overall users felt that the norms of identity sharing work well on Care Opinion.</a:t>
            </a:r>
          </a:p>
        </p:txBody>
      </p:sp>
    </p:spTree>
    <p:extLst>
      <p:ext uri="{BB962C8B-B14F-4D97-AF65-F5344CB8AC3E}">
        <p14:creationId xmlns:p14="http://schemas.microsoft.com/office/powerpoint/2010/main" val="407574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365B-13C7-4BE4-B571-7E44C1327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IE" dirty="0"/>
              <a:t>Public values on Care Opinion</a:t>
            </a:r>
            <a:br>
              <a:rPr lang="en-IE" dirty="0"/>
            </a:br>
            <a:endParaRPr lang="en-IE" dirty="0"/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86A050F7-609D-498C-822F-BFA7489180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280769"/>
              </p:ext>
            </p:extLst>
          </p:nvPr>
        </p:nvGraphicFramePr>
        <p:xfrm>
          <a:off x="362857" y="534420"/>
          <a:ext cx="849085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D2EA378-D6ED-4545-9EE3-9F8BE3023693}"/>
              </a:ext>
            </a:extLst>
          </p:cNvPr>
          <p:cNvSpPr txBox="1"/>
          <p:nvPr/>
        </p:nvSpPr>
        <p:spPr>
          <a:xfrm>
            <a:off x="628650" y="5055053"/>
            <a:ext cx="7310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NB. While social values (</a:t>
            </a:r>
            <a:r>
              <a:rPr lang="en-IE" dirty="0" err="1"/>
              <a:t>inc</a:t>
            </a:r>
            <a:r>
              <a:rPr lang="en-IE" dirty="0"/>
              <a:t> Trust) were more important for public users they also valued the feeling that their participation could make a difference and while staff appeared to value the social side of the interaction less, the ability to give a personalised reply was highly valued. </a:t>
            </a:r>
          </a:p>
        </p:txBody>
      </p:sp>
    </p:spTree>
    <p:extLst>
      <p:ext uri="{BB962C8B-B14F-4D97-AF65-F5344CB8AC3E}">
        <p14:creationId xmlns:p14="http://schemas.microsoft.com/office/powerpoint/2010/main" val="360030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1147</Words>
  <Application>Microsoft Office PowerPoint</Application>
  <PresentationFormat>On-screen Show (4:3)</PresentationFormat>
  <Paragraphs>82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Perceptions of public creation on Care Opinion </vt:lpstr>
      <vt:lpstr>Original  Framework: Sense of community can be defined as “a feeling that members have of belonging, a feeling that members matter to one another and to the group, and a shared faith that members' needs will be met through their commitment to be together” (McMillan and Chavis, 1986:9. </vt:lpstr>
      <vt:lpstr>PowerPoint Presentation</vt:lpstr>
      <vt:lpstr>From the theory - aim find a suitable platform to analyse Sense of Community in online public  engagement – criteria questions below</vt:lpstr>
      <vt:lpstr>Hypothesized relationships between constructs creating a new measure for platform management as an antecedent to sense of community with a reconceptualized sense of community theory to identify the conditions for value creation. </vt:lpstr>
      <vt:lpstr> </vt:lpstr>
      <vt:lpstr>Perceptions of public value creation on Care Opinion </vt:lpstr>
      <vt:lpstr>Public values on Care Opinion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Perceptions of public value creation on Care Opinion </dc:title>
  <dc:creator>Ann O'Brien</dc:creator>
  <cp:lastModifiedBy>Ann O'Brien</cp:lastModifiedBy>
  <cp:revision>19</cp:revision>
  <dcterms:created xsi:type="dcterms:W3CDTF">2019-07-07T08:00:51Z</dcterms:created>
  <dcterms:modified xsi:type="dcterms:W3CDTF">2019-07-07T10:30:44Z</dcterms:modified>
</cp:coreProperties>
</file>