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sldIdLst>
    <p:sldId id="256" r:id="rId3"/>
    <p:sldId id="274" r:id="rId4"/>
    <p:sldId id="268" r:id="rId5"/>
    <p:sldId id="267" r:id="rId6"/>
    <p:sldId id="269" r:id="rId7"/>
    <p:sldId id="276" r:id="rId8"/>
    <p:sldId id="277" r:id="rId9"/>
    <p:sldId id="262" r:id="rId10"/>
    <p:sldId id="270" r:id="rId11"/>
    <p:sldId id="271" r:id="rId12"/>
    <p:sldId id="280" r:id="rId13"/>
    <p:sldId id="258" r:id="rId14"/>
    <p:sldId id="261" r:id="rId15"/>
    <p:sldId id="259" r:id="rId16"/>
    <p:sldId id="272" r:id="rId17"/>
    <p:sldId id="273" r:id="rId18"/>
    <p:sldId id="282" r:id="rId19"/>
    <p:sldId id="283" r:id="rId20"/>
    <p:sldId id="284" r:id="rId21"/>
    <p:sldId id="285" r:id="rId22"/>
    <p:sldId id="263" r:id="rId23"/>
  </p:sldIdLst>
  <p:sldSz cx="9144000" cy="70199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FABAA2-8DE3-52F0-7783-21439FE504A3}" name="COLLINSON, Natasha (ROTHERHAM DONCASTER AND SOUTH HUMBER NHS FOUNDATION TRUST)" initials="NC" userId="S::natasha.collinson@nhs.net::95919159-ce76-4f43-a2a6-517dbe4ae1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993366"/>
    <a:srgbClr val="EFCDDE"/>
    <a:srgbClr val="E1A3C2"/>
    <a:srgbClr val="D785A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80" d="100"/>
          <a:sy n="80" d="100"/>
        </p:scale>
        <p:origin x="15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22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483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and blue background with text&#10;&#10;Description automatically generated">
            <a:extLst>
              <a:ext uri="{FF2B5EF4-FFF2-40B4-BE49-F238E27FC236}">
                <a16:creationId xmlns:a16="http://schemas.microsoft.com/office/drawing/2014/main" id="{C778F018-717A-859A-74C8-4E63F5F826D2}"/>
              </a:ext>
            </a:extLst>
          </p:cNvPr>
          <p:cNvPicPr>
            <a:picLocks noChangeAspect="1"/>
          </p:cNvPicPr>
          <p:nvPr userDrawn="1"/>
        </p:nvPicPr>
        <p:blipFill>
          <a:blip r:embed="rId3"/>
          <a:stretch>
            <a:fillRect/>
          </a:stretch>
        </p:blipFill>
        <p:spPr>
          <a:xfrm>
            <a:off x="0" y="1714"/>
            <a:ext cx="9146236" cy="7018211"/>
          </a:xfrm>
          <a:prstGeom prst="rect">
            <a:avLst/>
          </a:prstGeom>
        </p:spPr>
      </p:pic>
    </p:spTree>
    <p:extLst>
      <p:ext uri="{BB962C8B-B14F-4D97-AF65-F5344CB8AC3E}">
        <p14:creationId xmlns:p14="http://schemas.microsoft.com/office/powerpoint/2010/main" val="71770626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white background with blue text&#10;&#10;Description automatically generated">
            <a:extLst>
              <a:ext uri="{FF2B5EF4-FFF2-40B4-BE49-F238E27FC236}">
                <a16:creationId xmlns:a16="http://schemas.microsoft.com/office/drawing/2014/main" id="{E374A869-E261-6546-83CD-360261161966}"/>
              </a:ext>
            </a:extLst>
          </p:cNvPr>
          <p:cNvPicPr>
            <a:picLocks noChangeAspect="1"/>
          </p:cNvPicPr>
          <p:nvPr userDrawn="1"/>
        </p:nvPicPr>
        <p:blipFill>
          <a:blip r:embed="rId3"/>
          <a:stretch>
            <a:fillRect/>
          </a:stretch>
        </p:blipFill>
        <p:spPr>
          <a:xfrm>
            <a:off x="0" y="1714"/>
            <a:ext cx="9146236" cy="7018211"/>
          </a:xfrm>
          <a:prstGeom prst="rect">
            <a:avLst/>
          </a:prstGeom>
        </p:spPr>
      </p:pic>
    </p:spTree>
    <p:extLst>
      <p:ext uri="{BB962C8B-B14F-4D97-AF65-F5344CB8AC3E}">
        <p14:creationId xmlns:p14="http://schemas.microsoft.com/office/powerpoint/2010/main" val="2159514563"/>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f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blue background with text&#10;&#10;Description automatically generated">
            <a:extLst>
              <a:ext uri="{FF2B5EF4-FFF2-40B4-BE49-F238E27FC236}">
                <a16:creationId xmlns:a16="http://schemas.microsoft.com/office/drawing/2014/main" id="{73EA9452-17A2-931E-589C-06BE89483A46}"/>
              </a:ext>
            </a:extLst>
          </p:cNvPr>
          <p:cNvPicPr>
            <a:picLocks noChangeAspect="1"/>
          </p:cNvPicPr>
          <p:nvPr/>
        </p:nvPicPr>
        <p:blipFill>
          <a:blip r:embed="rId2"/>
          <a:stretch>
            <a:fillRect/>
          </a:stretch>
        </p:blipFill>
        <p:spPr>
          <a:xfrm>
            <a:off x="18865" y="3429"/>
            <a:ext cx="9144000" cy="7016496"/>
          </a:xfrm>
          <a:prstGeom prst="rect">
            <a:avLst/>
          </a:prstGeom>
        </p:spPr>
      </p:pic>
      <p:sp>
        <p:nvSpPr>
          <p:cNvPr id="2" name="Title 1">
            <a:extLst>
              <a:ext uri="{FF2B5EF4-FFF2-40B4-BE49-F238E27FC236}">
                <a16:creationId xmlns:a16="http://schemas.microsoft.com/office/drawing/2014/main" id="{0880F5DA-CBB6-CEF4-3D12-7615A02BA56D}"/>
              </a:ext>
            </a:extLst>
          </p:cNvPr>
          <p:cNvSpPr txBox="1">
            <a:spLocks/>
          </p:cNvSpPr>
          <p:nvPr/>
        </p:nvSpPr>
        <p:spPr>
          <a:xfrm>
            <a:off x="685800" y="2104008"/>
            <a:ext cx="7810130" cy="30733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0" i="0" kern="1200">
                <a:solidFill>
                  <a:schemeClr val="tx1"/>
                </a:solidFill>
                <a:latin typeface="Arial" panose="020B0604020202020204" pitchFamily="34" charset="0"/>
                <a:ea typeface="+mj-ea"/>
                <a:cs typeface="Arial" panose="020B0604020202020204" pitchFamily="34" charset="0"/>
              </a:defRPr>
            </a:lvl1pPr>
          </a:lstStyle>
          <a:p>
            <a:r>
              <a:rPr lang="en-GB" sz="3600" b="1" dirty="0"/>
              <a:t>RDASH Care Opinion Webinar</a:t>
            </a:r>
          </a:p>
          <a:p>
            <a:endParaRPr lang="en-GB" sz="3600" b="1" dirty="0"/>
          </a:p>
          <a:p>
            <a:r>
              <a:rPr lang="en-GB" sz="3200" dirty="0"/>
              <a:t>Online patient feedback via Care Opinion - the RDaSH journey so far </a:t>
            </a:r>
          </a:p>
          <a:p>
            <a:endParaRPr lang="en-GB" sz="3600" b="1" dirty="0"/>
          </a:p>
          <a:p>
            <a:r>
              <a:rPr lang="en-GB" sz="3600" b="1" dirty="0"/>
              <a:t>13</a:t>
            </a:r>
            <a:r>
              <a:rPr lang="en-GB" sz="3600" b="1" baseline="30000" dirty="0"/>
              <a:t>th</a:t>
            </a:r>
            <a:r>
              <a:rPr lang="en-GB" sz="3600" b="1" dirty="0"/>
              <a:t> October 2025 </a:t>
            </a:r>
            <a:endParaRPr lang="en-US" sz="3600" b="1" dirty="0"/>
          </a:p>
        </p:txBody>
      </p:sp>
      <p:pic>
        <p:nvPicPr>
          <p:cNvPr id="5" name="Picture 4">
            <a:extLst>
              <a:ext uri="{FF2B5EF4-FFF2-40B4-BE49-F238E27FC236}">
                <a16:creationId xmlns:a16="http://schemas.microsoft.com/office/drawing/2014/main" id="{3B96BF7D-4275-63B6-C694-5E1D882CE2A0}"/>
              </a:ext>
            </a:extLst>
          </p:cNvPr>
          <p:cNvPicPr>
            <a:picLocks noChangeAspect="1"/>
          </p:cNvPicPr>
          <p:nvPr/>
        </p:nvPicPr>
        <p:blipFill>
          <a:blip r:embed="rId3"/>
          <a:stretch>
            <a:fillRect/>
          </a:stretch>
        </p:blipFill>
        <p:spPr>
          <a:xfrm>
            <a:off x="363746" y="144361"/>
            <a:ext cx="3593064" cy="1586785"/>
          </a:xfrm>
          <a:prstGeom prst="rect">
            <a:avLst/>
          </a:prstGeom>
        </p:spPr>
      </p:pic>
    </p:spTree>
    <p:extLst>
      <p:ext uri="{BB962C8B-B14F-4D97-AF65-F5344CB8AC3E}">
        <p14:creationId xmlns:p14="http://schemas.microsoft.com/office/powerpoint/2010/main" val="145312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7843EF-946F-A1C7-3230-71868B214D65}"/>
              </a:ext>
            </a:extLst>
          </p:cNvPr>
          <p:cNvSpPr txBox="1"/>
          <p:nvPr/>
        </p:nvSpPr>
        <p:spPr>
          <a:xfrm>
            <a:off x="1289481" y="1526958"/>
            <a:ext cx="6565038" cy="2554545"/>
          </a:xfrm>
          <a:prstGeom prst="rect">
            <a:avLst/>
          </a:prstGeom>
          <a:noFill/>
        </p:spPr>
        <p:txBody>
          <a:bodyPr wrap="square" rtlCol="0">
            <a:spAutoFit/>
          </a:bodyPr>
          <a:lstStyle/>
          <a:p>
            <a:pPr algn="ctr"/>
            <a:r>
              <a:rPr lang="en-GB" sz="3200" b="1" dirty="0">
                <a:solidFill>
                  <a:srgbClr val="993366"/>
                </a:solidFill>
                <a:latin typeface="Arial" panose="020B0604020202020204" pitchFamily="34" charset="0"/>
                <a:cs typeface="Arial" panose="020B0604020202020204" pitchFamily="34" charset="0"/>
              </a:rPr>
              <a:t>Natasha Collinson, </a:t>
            </a:r>
            <a:r>
              <a:rPr lang="en-GB" sz="3200" dirty="0">
                <a:solidFill>
                  <a:srgbClr val="993366"/>
                </a:solidFill>
                <a:latin typeface="Arial" panose="020B0604020202020204" pitchFamily="34" charset="0"/>
                <a:cs typeface="Arial" panose="020B0604020202020204" pitchFamily="34" charset="0"/>
              </a:rPr>
              <a:t>Patient Safety, Carer and Community Team </a:t>
            </a:r>
          </a:p>
          <a:p>
            <a:pPr algn="ctr"/>
            <a:endParaRPr lang="en-GB" sz="3200" b="1" dirty="0">
              <a:solidFill>
                <a:srgbClr val="993366"/>
              </a:solidFill>
              <a:latin typeface="Arial" panose="020B0604020202020204" pitchFamily="34" charset="0"/>
              <a:cs typeface="Arial" panose="020B0604020202020204" pitchFamily="34" charset="0"/>
            </a:endParaRPr>
          </a:p>
          <a:p>
            <a:pPr algn="ctr"/>
            <a:r>
              <a:rPr lang="en-GB" sz="3200" b="1" dirty="0">
                <a:solidFill>
                  <a:srgbClr val="993366"/>
                </a:solidFill>
                <a:latin typeface="Arial" panose="020B0604020202020204" pitchFamily="34" charset="0"/>
                <a:cs typeface="Arial" panose="020B0604020202020204" pitchFamily="34" charset="0"/>
              </a:rPr>
              <a:t>How has the Care Opinion journey been so far?</a:t>
            </a:r>
          </a:p>
        </p:txBody>
      </p:sp>
    </p:spTree>
    <p:extLst>
      <p:ext uri="{BB962C8B-B14F-4D97-AF65-F5344CB8AC3E}">
        <p14:creationId xmlns:p14="http://schemas.microsoft.com/office/powerpoint/2010/main" val="175976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 photo description available.">
            <a:extLst>
              <a:ext uri="{FF2B5EF4-FFF2-40B4-BE49-F238E27FC236}">
                <a16:creationId xmlns:a16="http://schemas.microsoft.com/office/drawing/2014/main" id="{017FF6C5-8B42-DA40-27EE-3A92FEB99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043" y="3466753"/>
            <a:ext cx="3139957" cy="26322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CD420B-31A3-1FCD-B4C1-E8894B8E502B}"/>
              </a:ext>
            </a:extLst>
          </p:cNvPr>
          <p:cNvSpPr txBox="1">
            <a:spLocks/>
          </p:cNvSpPr>
          <p:nvPr/>
        </p:nvSpPr>
        <p:spPr>
          <a:xfrm>
            <a:off x="1060225" y="274276"/>
            <a:ext cx="7293663" cy="824244"/>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latin typeface="Arial" panose="020B0604020202020204" pitchFamily="34" charset="0"/>
                <a:cs typeface="Arial" panose="020B0604020202020204" pitchFamily="34" charset="0"/>
              </a:rPr>
              <a:t>Our Journey </a:t>
            </a:r>
          </a:p>
        </p:txBody>
      </p:sp>
      <p:sp>
        <p:nvSpPr>
          <p:cNvPr id="3" name="Content Placeholder 4">
            <a:extLst>
              <a:ext uri="{FF2B5EF4-FFF2-40B4-BE49-F238E27FC236}">
                <a16:creationId xmlns:a16="http://schemas.microsoft.com/office/drawing/2014/main" id="{84BB4E5B-7DE5-4E9D-6426-BD2DAACE3CCA}"/>
              </a:ext>
            </a:extLst>
          </p:cNvPr>
          <p:cNvSpPr txBox="1">
            <a:spLocks/>
          </p:cNvSpPr>
          <p:nvPr/>
        </p:nvSpPr>
        <p:spPr>
          <a:xfrm>
            <a:off x="421826" y="1388915"/>
            <a:ext cx="5934586" cy="471004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Steering group set up in May 2024</a:t>
            </a:r>
          </a:p>
          <a:p>
            <a:r>
              <a:rPr lang="en-GB" dirty="0"/>
              <a:t>Officially became members in June 2024</a:t>
            </a:r>
          </a:p>
          <a:p>
            <a:r>
              <a:rPr lang="en-GB" dirty="0"/>
              <a:t>Built the service tree </a:t>
            </a:r>
          </a:p>
          <a:p>
            <a:r>
              <a:rPr lang="en-GB" dirty="0"/>
              <a:t>Early Adopters set up in June 2024</a:t>
            </a:r>
          </a:p>
          <a:p>
            <a:r>
              <a:rPr lang="en-GB" dirty="0"/>
              <a:t>Held a number of training sessions </a:t>
            </a:r>
          </a:p>
          <a:p>
            <a:r>
              <a:rPr lang="en-GB" dirty="0"/>
              <a:t>Really got started in September 2024</a:t>
            </a:r>
          </a:p>
          <a:p>
            <a:r>
              <a:rPr lang="en-GB" dirty="0"/>
              <a:t>Officially removed YOC process in October 2024</a:t>
            </a:r>
          </a:p>
          <a:p>
            <a:r>
              <a:rPr lang="en-GB" dirty="0"/>
              <a:t>1000 stories by May 2025</a:t>
            </a:r>
          </a:p>
        </p:txBody>
      </p:sp>
    </p:spTree>
    <p:extLst>
      <p:ext uri="{BB962C8B-B14F-4D97-AF65-F5344CB8AC3E}">
        <p14:creationId xmlns:p14="http://schemas.microsoft.com/office/powerpoint/2010/main" val="387316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C66926-FCCE-1A27-F07A-965CC69011BE}"/>
              </a:ext>
            </a:extLst>
          </p:cNvPr>
          <p:cNvSpPr txBox="1"/>
          <p:nvPr/>
        </p:nvSpPr>
        <p:spPr>
          <a:xfrm>
            <a:off x="443884" y="399494"/>
            <a:ext cx="8034291"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The story so far ...</a:t>
            </a:r>
          </a:p>
        </p:txBody>
      </p:sp>
      <p:sp>
        <p:nvSpPr>
          <p:cNvPr id="3" name="TextBox 2">
            <a:extLst>
              <a:ext uri="{FF2B5EF4-FFF2-40B4-BE49-F238E27FC236}">
                <a16:creationId xmlns:a16="http://schemas.microsoft.com/office/drawing/2014/main" id="{514C720E-95ED-76B2-58CD-1684189D6B03}"/>
              </a:ext>
            </a:extLst>
          </p:cNvPr>
          <p:cNvSpPr txBox="1"/>
          <p:nvPr/>
        </p:nvSpPr>
        <p:spPr>
          <a:xfrm>
            <a:off x="554854" y="1152357"/>
            <a:ext cx="8034291" cy="4870564"/>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en-GB" sz="1950" dirty="0">
                <a:latin typeface="Arial" panose="020B0604020202020204" pitchFamily="34" charset="0"/>
                <a:cs typeface="Arial" panose="020B0604020202020204" pitchFamily="34" charset="0"/>
              </a:rPr>
              <a:t>There are </a:t>
            </a:r>
            <a:r>
              <a:rPr lang="en-GB" sz="1950" b="1" dirty="0">
                <a:solidFill>
                  <a:srgbClr val="CC0066"/>
                </a:solidFill>
                <a:latin typeface="Arial" panose="020B0604020202020204" pitchFamily="34" charset="0"/>
                <a:cs typeface="Arial" panose="020B0604020202020204" pitchFamily="34" charset="0"/>
              </a:rPr>
              <a:t>1783</a:t>
            </a:r>
            <a:r>
              <a:rPr lang="en-GB" sz="1950" dirty="0">
                <a:latin typeface="Arial" panose="020B0604020202020204" pitchFamily="34" charset="0"/>
                <a:cs typeface="Arial" panose="020B0604020202020204" pitchFamily="34" charset="0"/>
              </a:rPr>
              <a:t> stories about RDASH listed on Care Open in total.</a:t>
            </a:r>
          </a:p>
          <a:p>
            <a:pPr marL="285750" indent="-285750">
              <a:lnSpc>
                <a:spcPct val="125000"/>
              </a:lnSpc>
              <a:buFont typeface="Arial" panose="020B0604020202020204" pitchFamily="34" charset="0"/>
              <a:buChar char="•"/>
            </a:pPr>
            <a:r>
              <a:rPr lang="en-GB" sz="1950" b="1" dirty="0">
                <a:solidFill>
                  <a:srgbClr val="CC0066"/>
                </a:solidFill>
                <a:latin typeface="Arial" panose="020B0604020202020204" pitchFamily="34" charset="0"/>
                <a:cs typeface="Arial" panose="020B0604020202020204" pitchFamily="34" charset="0"/>
              </a:rPr>
              <a:t>1653</a:t>
            </a:r>
            <a:r>
              <a:rPr lang="en-GB" sz="1950" dirty="0">
                <a:latin typeface="Arial" panose="020B0604020202020204" pitchFamily="34" charset="0"/>
                <a:cs typeface="Arial" panose="020B0604020202020204" pitchFamily="34" charset="0"/>
              </a:rPr>
              <a:t> stories have been told since the ‘go live’ date of 1</a:t>
            </a:r>
            <a:r>
              <a:rPr lang="en-GB" sz="1950" baseline="30000" dirty="0">
                <a:latin typeface="Arial" panose="020B0604020202020204" pitchFamily="34" charset="0"/>
                <a:cs typeface="Arial" panose="020B0604020202020204" pitchFamily="34" charset="0"/>
              </a:rPr>
              <a:t>st</a:t>
            </a:r>
            <a:r>
              <a:rPr lang="en-GB" sz="1950" dirty="0">
                <a:latin typeface="Arial" panose="020B0604020202020204" pitchFamily="34" charset="0"/>
                <a:cs typeface="Arial" panose="020B0604020202020204" pitchFamily="34" charset="0"/>
              </a:rPr>
              <a:t> June 2024.</a:t>
            </a:r>
          </a:p>
          <a:p>
            <a:pPr marL="285750" indent="-285750">
              <a:lnSpc>
                <a:spcPct val="125000"/>
              </a:lnSpc>
              <a:buFont typeface="Arial" panose="020B0604020202020204" pitchFamily="34" charset="0"/>
              <a:buChar char="•"/>
            </a:pPr>
            <a:r>
              <a:rPr lang="en-GB" sz="1950" dirty="0">
                <a:latin typeface="Arial" panose="020B0604020202020204" pitchFamily="34" charset="0"/>
                <a:cs typeface="Arial" panose="020B0604020202020204" pitchFamily="34" charset="0"/>
              </a:rPr>
              <a:t>To date the stories have been viewed </a:t>
            </a:r>
            <a:r>
              <a:rPr lang="en-GB" sz="1950" b="1" dirty="0">
                <a:solidFill>
                  <a:srgbClr val="CC0066"/>
                </a:solidFill>
                <a:latin typeface="Arial" panose="020B0604020202020204" pitchFamily="34" charset="0"/>
                <a:cs typeface="Arial" panose="020B0604020202020204" pitchFamily="34" charset="0"/>
              </a:rPr>
              <a:t>206,061</a:t>
            </a:r>
            <a:r>
              <a:rPr lang="en-GB" sz="1950" dirty="0">
                <a:latin typeface="Arial" panose="020B0604020202020204" pitchFamily="34" charset="0"/>
                <a:cs typeface="Arial" panose="020B0604020202020204" pitchFamily="34" charset="0"/>
              </a:rPr>
              <a:t> times.</a:t>
            </a:r>
          </a:p>
          <a:p>
            <a:pPr marL="285750" indent="-285750">
              <a:lnSpc>
                <a:spcPct val="125000"/>
              </a:lnSpc>
              <a:buFont typeface="Arial" panose="020B0604020202020204" pitchFamily="34" charset="0"/>
              <a:buChar char="•"/>
            </a:pPr>
            <a:r>
              <a:rPr lang="en-GB" sz="1950" dirty="0">
                <a:latin typeface="Arial" panose="020B0604020202020204" pitchFamily="34" charset="0"/>
                <a:cs typeface="Arial" panose="020B0604020202020204" pitchFamily="34" charset="0"/>
              </a:rPr>
              <a:t>We currently receive approximately </a:t>
            </a:r>
            <a:r>
              <a:rPr lang="en-GB" sz="1950" b="1" dirty="0">
                <a:solidFill>
                  <a:srgbClr val="CC0066"/>
                </a:solidFill>
                <a:latin typeface="Arial" panose="020B0604020202020204" pitchFamily="34" charset="0"/>
                <a:cs typeface="Arial" panose="020B0604020202020204" pitchFamily="34" charset="0"/>
              </a:rPr>
              <a:t>160</a:t>
            </a:r>
            <a:r>
              <a:rPr lang="en-GB" sz="1950" dirty="0">
                <a:latin typeface="Arial" panose="020B0604020202020204" pitchFamily="34" charset="0"/>
                <a:cs typeface="Arial" panose="020B0604020202020204" pitchFamily="34" charset="0"/>
              </a:rPr>
              <a:t> stories per month.</a:t>
            </a:r>
          </a:p>
          <a:p>
            <a:pPr marL="285750" indent="-285750">
              <a:lnSpc>
                <a:spcPct val="125000"/>
              </a:lnSpc>
              <a:buFont typeface="Arial" panose="020B0604020202020204" pitchFamily="34" charset="0"/>
              <a:buChar char="•"/>
            </a:pPr>
            <a:r>
              <a:rPr lang="en-GB" sz="1950" dirty="0">
                <a:latin typeface="Arial" panose="020B0604020202020204" pitchFamily="34" charset="0"/>
                <a:cs typeface="Arial" panose="020B0604020202020204" pitchFamily="34" charset="0"/>
              </a:rPr>
              <a:t>We have </a:t>
            </a:r>
            <a:r>
              <a:rPr lang="en-GB" sz="1950" b="1" dirty="0">
                <a:solidFill>
                  <a:srgbClr val="CC0066"/>
                </a:solidFill>
                <a:latin typeface="Arial" panose="020B0604020202020204" pitchFamily="34" charset="0"/>
                <a:cs typeface="Arial" panose="020B0604020202020204" pitchFamily="34" charset="0"/>
              </a:rPr>
              <a:t>405</a:t>
            </a:r>
            <a:r>
              <a:rPr lang="en-GB" sz="1950" dirty="0">
                <a:latin typeface="Arial" panose="020B0604020202020204" pitchFamily="34" charset="0"/>
                <a:cs typeface="Arial" panose="020B0604020202020204" pitchFamily="34" charset="0"/>
              </a:rPr>
              <a:t> members.</a:t>
            </a:r>
          </a:p>
          <a:p>
            <a:pPr marL="285750" indent="-285750">
              <a:lnSpc>
                <a:spcPct val="125000"/>
              </a:lnSpc>
              <a:buFont typeface="Arial" panose="020B0604020202020204" pitchFamily="34" charset="0"/>
              <a:buChar char="•"/>
            </a:pPr>
            <a:r>
              <a:rPr lang="en-GB" sz="1950" b="1" dirty="0">
                <a:solidFill>
                  <a:srgbClr val="CC0066"/>
                </a:solidFill>
                <a:latin typeface="Arial" panose="020B0604020202020204" pitchFamily="34" charset="0"/>
                <a:cs typeface="Arial" panose="020B0604020202020204" pitchFamily="34" charset="0"/>
              </a:rPr>
              <a:t>190</a:t>
            </a:r>
            <a:r>
              <a:rPr lang="en-GB" sz="1950" dirty="0">
                <a:latin typeface="Arial" panose="020B0604020202020204" pitchFamily="34" charset="0"/>
                <a:cs typeface="Arial" panose="020B0604020202020204" pitchFamily="34" charset="0"/>
              </a:rPr>
              <a:t> individual services are listed. </a:t>
            </a:r>
          </a:p>
          <a:p>
            <a:pPr marL="285750" indent="-285750">
              <a:lnSpc>
                <a:spcPct val="125000"/>
              </a:lnSpc>
              <a:buFont typeface="Arial" panose="020B0604020202020204" pitchFamily="34" charset="0"/>
              <a:buChar char="•"/>
            </a:pPr>
            <a:r>
              <a:rPr lang="en-GB" sz="1950" dirty="0">
                <a:latin typeface="Arial" panose="020B0604020202020204" pitchFamily="34" charset="0"/>
                <a:cs typeface="Arial" panose="020B0604020202020204" pitchFamily="34" charset="0"/>
              </a:rPr>
              <a:t>We have an </a:t>
            </a:r>
            <a:r>
              <a:rPr lang="en-GB" sz="1950" b="1" dirty="0">
                <a:solidFill>
                  <a:srgbClr val="CC0066"/>
                </a:solidFill>
                <a:latin typeface="Arial" panose="020B0604020202020204" pitchFamily="34" charset="0"/>
                <a:cs typeface="Arial" panose="020B0604020202020204" pitchFamily="34" charset="0"/>
              </a:rPr>
              <a:t>80% </a:t>
            </a:r>
            <a:r>
              <a:rPr lang="en-GB" sz="1950" dirty="0">
                <a:latin typeface="Arial" panose="020B0604020202020204" pitchFamily="34" charset="0"/>
                <a:cs typeface="Arial" panose="020B0604020202020204" pitchFamily="34" charset="0"/>
              </a:rPr>
              <a:t>response rate (on the last 100 stories told). </a:t>
            </a:r>
          </a:p>
          <a:p>
            <a:pPr marL="285750" indent="-285750">
              <a:lnSpc>
                <a:spcPct val="125000"/>
              </a:lnSpc>
              <a:buFont typeface="Arial" panose="020B0604020202020204" pitchFamily="34" charset="0"/>
              <a:buChar char="•"/>
            </a:pPr>
            <a:r>
              <a:rPr lang="en-GB" sz="1950" b="1" dirty="0">
                <a:solidFill>
                  <a:srgbClr val="CC0066"/>
                </a:solidFill>
                <a:latin typeface="Arial" panose="020B0604020202020204" pitchFamily="34" charset="0"/>
                <a:cs typeface="Arial" panose="020B0604020202020204" pitchFamily="34" charset="0"/>
              </a:rPr>
              <a:t>82% </a:t>
            </a:r>
            <a:r>
              <a:rPr lang="en-GB" sz="1950" dirty="0">
                <a:latin typeface="Arial" panose="020B0604020202020204" pitchFamily="34" charset="0"/>
                <a:cs typeface="Arial" panose="020B0604020202020204" pitchFamily="34" charset="0"/>
              </a:rPr>
              <a:t>of the stories told were positive. </a:t>
            </a:r>
          </a:p>
          <a:p>
            <a:pPr marL="285750" indent="-285750">
              <a:lnSpc>
                <a:spcPct val="125000"/>
              </a:lnSpc>
              <a:buFont typeface="Arial" panose="020B0604020202020204" pitchFamily="34" charset="0"/>
              <a:buChar char="•"/>
            </a:pPr>
            <a:r>
              <a:rPr lang="en-GB" sz="1950" b="1" dirty="0">
                <a:solidFill>
                  <a:srgbClr val="CC0066"/>
                </a:solidFill>
                <a:latin typeface="Arial" panose="020B0604020202020204" pitchFamily="34" charset="0"/>
                <a:cs typeface="Arial" panose="020B0604020202020204" pitchFamily="34" charset="0"/>
              </a:rPr>
              <a:t>587</a:t>
            </a:r>
            <a:r>
              <a:rPr lang="en-GB" sz="1950" dirty="0">
                <a:latin typeface="Arial" panose="020B0604020202020204" pitchFamily="34" charset="0"/>
                <a:cs typeface="Arial" panose="020B0604020202020204" pitchFamily="34" charset="0"/>
              </a:rPr>
              <a:t> of the stories told praised our staff.</a:t>
            </a:r>
          </a:p>
          <a:p>
            <a:pPr marL="285750" indent="-285750">
              <a:lnSpc>
                <a:spcPct val="125000"/>
              </a:lnSpc>
              <a:buFont typeface="Arial" panose="020B0604020202020204" pitchFamily="34" charset="0"/>
              <a:buChar char="•"/>
            </a:pPr>
            <a:r>
              <a:rPr lang="en-GB" sz="1950" b="1" dirty="0">
                <a:solidFill>
                  <a:srgbClr val="CC0066"/>
                </a:solidFill>
                <a:latin typeface="Arial" panose="020B0604020202020204" pitchFamily="34" charset="0"/>
                <a:cs typeface="Arial" panose="020B0604020202020204" pitchFamily="34" charset="0"/>
              </a:rPr>
              <a:t>61</a:t>
            </a:r>
            <a:r>
              <a:rPr lang="en-GB" sz="1950" dirty="0">
                <a:latin typeface="Arial" panose="020B0604020202020204" pitchFamily="34" charset="0"/>
                <a:cs typeface="Arial" panose="020B0604020202020204" pitchFamily="34" charset="0"/>
              </a:rPr>
              <a:t> of the stories told, stated that communication could be improved. </a:t>
            </a:r>
          </a:p>
          <a:p>
            <a:pPr marL="285750" indent="-285750">
              <a:lnSpc>
                <a:spcPct val="125000"/>
              </a:lnSpc>
              <a:buFont typeface="Arial" panose="020B0604020202020204" pitchFamily="34" charset="0"/>
              <a:buChar char="•"/>
            </a:pPr>
            <a:r>
              <a:rPr lang="en-GB" sz="1950" b="1" dirty="0">
                <a:solidFill>
                  <a:srgbClr val="CC0066"/>
                </a:solidFill>
                <a:latin typeface="Arial" panose="020B0604020202020204" pitchFamily="34" charset="0"/>
                <a:cs typeface="Arial" panose="020B0604020202020204" pitchFamily="34" charset="0"/>
              </a:rPr>
              <a:t>1196</a:t>
            </a:r>
            <a:r>
              <a:rPr lang="en-GB" sz="1950" dirty="0">
                <a:latin typeface="Arial" panose="020B0604020202020204" pitchFamily="34" charset="0"/>
                <a:cs typeface="Arial" panose="020B0604020202020204" pitchFamily="34" charset="0"/>
              </a:rPr>
              <a:t> people would recommend our services. </a:t>
            </a:r>
          </a:p>
          <a:p>
            <a:pPr marL="285750" indent="-285750">
              <a:lnSpc>
                <a:spcPct val="125000"/>
              </a:lnSpc>
              <a:buFont typeface="Arial" panose="020B0604020202020204" pitchFamily="34" charset="0"/>
              <a:buChar char="•"/>
            </a:pPr>
            <a:r>
              <a:rPr lang="en-GB" sz="1950" b="1" dirty="0">
                <a:solidFill>
                  <a:srgbClr val="CC0066"/>
                </a:solidFill>
                <a:latin typeface="Arial" panose="020B0604020202020204" pitchFamily="34" charset="0"/>
                <a:cs typeface="Arial" panose="020B0604020202020204" pitchFamily="34" charset="0"/>
              </a:rPr>
              <a:t>79</a:t>
            </a:r>
            <a:r>
              <a:rPr lang="en-GB" sz="1950" dirty="0">
                <a:latin typeface="Arial" panose="020B0604020202020204" pitchFamily="34" charset="0"/>
                <a:cs typeface="Arial" panose="020B0604020202020204" pitchFamily="34" charset="0"/>
              </a:rPr>
              <a:t> people would not recommend our services.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3001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898729-ED33-A008-A91F-B66C9CE6E36E}"/>
              </a:ext>
            </a:extLst>
          </p:cNvPr>
          <p:cNvSpPr txBox="1"/>
          <p:nvPr/>
        </p:nvSpPr>
        <p:spPr>
          <a:xfrm>
            <a:off x="441301" y="377885"/>
            <a:ext cx="5903650"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Myth Busting </a:t>
            </a:r>
          </a:p>
        </p:txBody>
      </p:sp>
      <p:sp>
        <p:nvSpPr>
          <p:cNvPr id="3" name="Thought Bubble: Cloud 2">
            <a:extLst>
              <a:ext uri="{FF2B5EF4-FFF2-40B4-BE49-F238E27FC236}">
                <a16:creationId xmlns:a16="http://schemas.microsoft.com/office/drawing/2014/main" id="{2D911A44-00DC-4540-30BE-09E96EA33862}"/>
              </a:ext>
            </a:extLst>
          </p:cNvPr>
          <p:cNvSpPr/>
          <p:nvPr/>
        </p:nvSpPr>
        <p:spPr>
          <a:xfrm>
            <a:off x="242290" y="1595615"/>
            <a:ext cx="3382394" cy="169737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dirty="0">
                <a:solidFill>
                  <a:schemeClr val="tx1"/>
                </a:solidFill>
                <a:latin typeface="Arial" panose="020B0604020202020204" pitchFamily="34" charset="0"/>
                <a:cs typeface="Arial" panose="020B0604020202020204" pitchFamily="34" charset="0"/>
              </a:rPr>
              <a:t>Older People won’t go online to provide feedback</a:t>
            </a:r>
          </a:p>
          <a:p>
            <a:pPr algn="ctr"/>
            <a:endParaRPr lang="en-GB" dirty="0">
              <a:solidFill>
                <a:schemeClr val="tx1"/>
              </a:solidFill>
            </a:endParaRPr>
          </a:p>
        </p:txBody>
      </p:sp>
      <p:sp>
        <p:nvSpPr>
          <p:cNvPr id="7" name="Thought Bubble: Cloud 6">
            <a:extLst>
              <a:ext uri="{FF2B5EF4-FFF2-40B4-BE49-F238E27FC236}">
                <a16:creationId xmlns:a16="http://schemas.microsoft.com/office/drawing/2014/main" id="{698533BA-CF39-B1E4-D659-B7255942C83C}"/>
              </a:ext>
            </a:extLst>
          </p:cNvPr>
          <p:cNvSpPr/>
          <p:nvPr/>
        </p:nvSpPr>
        <p:spPr>
          <a:xfrm flipH="1">
            <a:off x="5623457" y="2078050"/>
            <a:ext cx="3008052" cy="179503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dirty="0">
                <a:solidFill>
                  <a:schemeClr val="tx1"/>
                </a:solidFill>
                <a:latin typeface="Arial" panose="020B0604020202020204" pitchFamily="34" charset="0"/>
                <a:cs typeface="Arial" panose="020B0604020202020204" pitchFamily="34" charset="0"/>
              </a:rPr>
              <a:t>You can’t post a story without an email address </a:t>
            </a:r>
          </a:p>
          <a:p>
            <a:pPr algn="ctr"/>
            <a:endParaRPr lang="en-GB" dirty="0">
              <a:solidFill>
                <a:schemeClr val="tx1"/>
              </a:solidFill>
            </a:endParaRPr>
          </a:p>
        </p:txBody>
      </p:sp>
      <p:sp>
        <p:nvSpPr>
          <p:cNvPr id="8" name="Thought Bubble: Cloud 7">
            <a:extLst>
              <a:ext uri="{FF2B5EF4-FFF2-40B4-BE49-F238E27FC236}">
                <a16:creationId xmlns:a16="http://schemas.microsoft.com/office/drawing/2014/main" id="{AF86FEBF-ECEA-CC65-5403-E9126FC03555}"/>
              </a:ext>
            </a:extLst>
          </p:cNvPr>
          <p:cNvSpPr/>
          <p:nvPr/>
        </p:nvSpPr>
        <p:spPr>
          <a:xfrm flipH="1">
            <a:off x="3321553" y="801377"/>
            <a:ext cx="3008052" cy="179503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dirty="0">
                <a:solidFill>
                  <a:schemeClr val="tx1"/>
                </a:solidFill>
                <a:latin typeface="Arial" panose="020B0604020202020204" pitchFamily="34" charset="0"/>
                <a:cs typeface="Arial" panose="020B0604020202020204" pitchFamily="34" charset="0"/>
              </a:rPr>
              <a:t>No one reads the stories </a:t>
            </a:r>
          </a:p>
          <a:p>
            <a:pPr algn="ctr"/>
            <a:endParaRPr lang="en-GB" dirty="0">
              <a:solidFill>
                <a:schemeClr val="tx1"/>
              </a:solidFill>
            </a:endParaRPr>
          </a:p>
        </p:txBody>
      </p:sp>
      <p:sp>
        <p:nvSpPr>
          <p:cNvPr id="4" name="Thought Bubble: Cloud 3">
            <a:extLst>
              <a:ext uri="{FF2B5EF4-FFF2-40B4-BE49-F238E27FC236}">
                <a16:creationId xmlns:a16="http://schemas.microsoft.com/office/drawing/2014/main" id="{8035A275-E77D-D337-C1FA-31C1F306B1C3}"/>
              </a:ext>
            </a:extLst>
          </p:cNvPr>
          <p:cNvSpPr/>
          <p:nvPr/>
        </p:nvSpPr>
        <p:spPr>
          <a:xfrm>
            <a:off x="6026473" y="475242"/>
            <a:ext cx="3008052" cy="1602808"/>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Our patients won’t post on a public website </a:t>
            </a:r>
          </a:p>
        </p:txBody>
      </p:sp>
      <p:sp>
        <p:nvSpPr>
          <p:cNvPr id="5" name="TextBox 4">
            <a:extLst>
              <a:ext uri="{FF2B5EF4-FFF2-40B4-BE49-F238E27FC236}">
                <a16:creationId xmlns:a16="http://schemas.microsoft.com/office/drawing/2014/main" id="{7FBEC7D1-9C10-57AB-4C89-8A47CDF641F6}"/>
              </a:ext>
            </a:extLst>
          </p:cNvPr>
          <p:cNvSpPr txBox="1"/>
          <p:nvPr/>
        </p:nvSpPr>
        <p:spPr>
          <a:xfrm>
            <a:off x="441301" y="4275678"/>
            <a:ext cx="4130699"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CC0066"/>
                </a:solidFill>
                <a:latin typeface="Arial" panose="020B0604020202020204" pitchFamily="34" charset="0"/>
                <a:cs typeface="Arial" panose="020B0604020202020204" pitchFamily="34" charset="0"/>
              </a:rPr>
              <a:t>Over 70% of stories come direct from the patient.</a:t>
            </a:r>
          </a:p>
          <a:p>
            <a:pPr marL="285750" indent="-285750">
              <a:buFont typeface="Arial" panose="020B0604020202020204" pitchFamily="34" charset="0"/>
              <a:buChar char="•"/>
            </a:pPr>
            <a:r>
              <a:rPr lang="en-GB" dirty="0">
                <a:solidFill>
                  <a:srgbClr val="CC0066"/>
                </a:solidFill>
                <a:latin typeface="Arial" panose="020B0604020202020204" pitchFamily="34" charset="0"/>
                <a:cs typeface="Arial" panose="020B0604020202020204" pitchFamily="34" charset="0"/>
              </a:rPr>
              <a:t>Over 60% of the story authors who have provided their age (optional) are older adults.  </a:t>
            </a:r>
          </a:p>
          <a:p>
            <a:pPr marL="285750" indent="-285750">
              <a:buFont typeface="Arial" panose="020B0604020202020204" pitchFamily="34" charset="0"/>
              <a:buChar char="•"/>
            </a:pPr>
            <a:r>
              <a:rPr lang="en-GB" dirty="0">
                <a:solidFill>
                  <a:srgbClr val="CC0066"/>
                </a:solidFill>
                <a:latin typeface="Arial" panose="020B0604020202020204" pitchFamily="34" charset="0"/>
                <a:cs typeface="Arial" panose="020B0604020202020204" pitchFamily="34" charset="0"/>
              </a:rPr>
              <a:t>Over 80% of stories are received on-line with an email address. </a:t>
            </a:r>
          </a:p>
        </p:txBody>
      </p:sp>
      <p:sp>
        <p:nvSpPr>
          <p:cNvPr id="6" name="Thought Bubble: Cloud 5">
            <a:extLst>
              <a:ext uri="{FF2B5EF4-FFF2-40B4-BE49-F238E27FC236}">
                <a16:creationId xmlns:a16="http://schemas.microsoft.com/office/drawing/2014/main" id="{994CD404-92E2-0F25-1F61-15FFE3695FEB}"/>
              </a:ext>
            </a:extLst>
          </p:cNvPr>
          <p:cNvSpPr/>
          <p:nvPr/>
        </p:nvSpPr>
        <p:spPr>
          <a:xfrm>
            <a:off x="2826801" y="2491584"/>
            <a:ext cx="2725445" cy="1602808"/>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Our patients won’t be willing to share their email address </a:t>
            </a:r>
          </a:p>
        </p:txBody>
      </p:sp>
      <p:sp>
        <p:nvSpPr>
          <p:cNvPr id="9" name="TextBox 8">
            <a:extLst>
              <a:ext uri="{FF2B5EF4-FFF2-40B4-BE49-F238E27FC236}">
                <a16:creationId xmlns:a16="http://schemas.microsoft.com/office/drawing/2014/main" id="{B45734EA-D5AB-969B-9587-94774881373B}"/>
              </a:ext>
            </a:extLst>
          </p:cNvPr>
          <p:cNvSpPr txBox="1"/>
          <p:nvPr/>
        </p:nvSpPr>
        <p:spPr>
          <a:xfrm>
            <a:off x="4572000" y="4275678"/>
            <a:ext cx="4318421"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CC0066"/>
                </a:solidFill>
                <a:latin typeface="Arial" panose="020B0604020202020204" pitchFamily="34" charset="0"/>
                <a:cs typeface="Arial" panose="020B0604020202020204" pitchFamily="34" charset="0"/>
              </a:rPr>
              <a:t>Our stories have had nearly 200,000 views.</a:t>
            </a:r>
          </a:p>
          <a:p>
            <a:pPr marL="285750" indent="-285750">
              <a:buFont typeface="Arial" panose="020B0604020202020204" pitchFamily="34" charset="0"/>
              <a:buChar char="•"/>
            </a:pPr>
            <a:r>
              <a:rPr lang="en-GB" dirty="0">
                <a:solidFill>
                  <a:srgbClr val="CC0066"/>
                </a:solidFill>
                <a:latin typeface="Arial" panose="020B0604020202020204" pitchFamily="34" charset="0"/>
                <a:cs typeface="Arial" panose="020B0604020202020204" pitchFamily="34" charset="0"/>
              </a:rPr>
              <a:t>There are other options for patients who do not have access to the internet, do not have an email address, or do not feel comfortable sharing this information. </a:t>
            </a:r>
          </a:p>
        </p:txBody>
      </p:sp>
    </p:spTree>
    <p:extLst>
      <p:ext uri="{BB962C8B-B14F-4D97-AF65-F5344CB8AC3E}">
        <p14:creationId xmlns:p14="http://schemas.microsoft.com/office/powerpoint/2010/main" val="242018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A03974-6BD9-6A5C-7B6E-F97E0B08B551}"/>
              </a:ext>
            </a:extLst>
          </p:cNvPr>
          <p:cNvSpPr txBox="1"/>
          <p:nvPr/>
        </p:nvSpPr>
        <p:spPr>
          <a:xfrm>
            <a:off x="435006" y="371738"/>
            <a:ext cx="8034291"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How patients can share their story …</a:t>
            </a:r>
          </a:p>
        </p:txBody>
      </p:sp>
      <p:sp>
        <p:nvSpPr>
          <p:cNvPr id="4" name="TextBox 3">
            <a:extLst>
              <a:ext uri="{FF2B5EF4-FFF2-40B4-BE49-F238E27FC236}">
                <a16:creationId xmlns:a16="http://schemas.microsoft.com/office/drawing/2014/main" id="{C7559A2A-A7FB-99CC-ACB8-BCA0B16FDA5C}"/>
              </a:ext>
            </a:extLst>
          </p:cNvPr>
          <p:cNvSpPr txBox="1"/>
          <p:nvPr/>
        </p:nvSpPr>
        <p:spPr>
          <a:xfrm>
            <a:off x="435006" y="1082152"/>
            <a:ext cx="8318377" cy="3182923"/>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Directly via the Care Opinion website </a:t>
            </a:r>
          </a:p>
          <a:p>
            <a:pPr marL="742950" lvl="1" indent="-285750">
              <a:lnSpc>
                <a:spcPct val="125000"/>
              </a:lnSpc>
              <a:buFont typeface="Wingdings" panose="05000000000000000000" pitchFamily="2" charset="2"/>
              <a:buChar char="Ø"/>
            </a:pPr>
            <a:r>
              <a:rPr lang="en-GB" dirty="0">
                <a:latin typeface="Arial" panose="020B0604020202020204" pitchFamily="34" charset="0"/>
                <a:cs typeface="Arial" panose="020B0604020202020204" pitchFamily="34" charset="0"/>
              </a:rPr>
              <a:t>On the website stories can be told by picture </a:t>
            </a:r>
          </a:p>
          <a:p>
            <a:pPr marL="742950" lvl="1" indent="-285750">
              <a:lnSpc>
                <a:spcPct val="125000"/>
              </a:lnSpc>
              <a:buFont typeface="Wingdings" panose="05000000000000000000" pitchFamily="2" charset="2"/>
              <a:buChar char="Ø"/>
            </a:pPr>
            <a:r>
              <a:rPr lang="en-GB" dirty="0">
                <a:latin typeface="Arial" panose="020B0604020202020204" pitchFamily="34" charset="0"/>
                <a:cs typeface="Arial" panose="020B0604020202020204" pitchFamily="34" charset="0"/>
              </a:rPr>
              <a:t>Children and young people can share their story with the help of Bear!</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Via QR code or online link that will direct the author to the right service page</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Via leaflet </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Via telephone – 0800 122 3135</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Staff can post a story on behalf of the patient – there is a toolkit available to support staff with this</a:t>
            </a:r>
          </a:p>
          <a:p>
            <a:pPr marL="285750" indent="-285750">
              <a:lnSpc>
                <a:spcPct val="125000"/>
              </a:lnSpc>
              <a:buFont typeface="Arial" panose="020B0604020202020204" pitchFamily="34" charset="0"/>
              <a:buChar char="•"/>
            </a:pPr>
            <a:endParaRPr lang="en-GB" dirty="0"/>
          </a:p>
        </p:txBody>
      </p:sp>
      <p:pic>
        <p:nvPicPr>
          <p:cNvPr id="1026" name="Picture 2" descr="Image title">
            <a:extLst>
              <a:ext uri="{FF2B5EF4-FFF2-40B4-BE49-F238E27FC236}">
                <a16:creationId xmlns:a16="http://schemas.microsoft.com/office/drawing/2014/main" id="{2B06EEB3-5460-14A4-5098-7019FF9B0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606" y="4570914"/>
            <a:ext cx="3085132" cy="1731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4E1D9F-CB78-714A-7AF4-1D1F61AB39F9}"/>
              </a:ext>
            </a:extLst>
          </p:cNvPr>
          <p:cNvSpPr txBox="1"/>
          <p:nvPr/>
        </p:nvSpPr>
        <p:spPr>
          <a:xfrm>
            <a:off x="750556" y="4548243"/>
            <a:ext cx="4252405" cy="1754326"/>
          </a:xfrm>
          <a:prstGeom prst="rect">
            <a:avLst/>
          </a:prstGeom>
          <a:noFill/>
          <a:ln w="28575">
            <a:solidFill>
              <a:srgbClr val="993366"/>
            </a:solidFill>
          </a:ln>
        </p:spPr>
        <p:txBody>
          <a:bodyPr wrap="square" rtlCol="0">
            <a:spAutoFit/>
          </a:bodyPr>
          <a:lstStyle/>
          <a:p>
            <a:r>
              <a:rPr lang="en-GB" b="1" dirty="0">
                <a:solidFill>
                  <a:srgbClr val="CC0066"/>
                </a:solidFill>
                <a:latin typeface="Arial" panose="020B0604020202020204" pitchFamily="34" charset="0"/>
                <a:cs typeface="Arial" panose="020B0604020202020204" pitchFamily="34" charset="0"/>
              </a:rPr>
              <a:t>74% of stories were received via QR code</a:t>
            </a:r>
          </a:p>
          <a:p>
            <a:r>
              <a:rPr lang="en-GB" b="1" dirty="0">
                <a:solidFill>
                  <a:srgbClr val="CC0066"/>
                </a:solidFill>
                <a:latin typeface="Arial" panose="020B0604020202020204" pitchFamily="34" charset="0"/>
                <a:cs typeface="Arial" panose="020B0604020202020204" pitchFamily="34" charset="0"/>
              </a:rPr>
              <a:t>13% direct to the website</a:t>
            </a:r>
          </a:p>
          <a:p>
            <a:r>
              <a:rPr lang="en-GB" b="1" dirty="0">
                <a:solidFill>
                  <a:srgbClr val="CC0066"/>
                </a:solidFill>
                <a:latin typeface="Arial" panose="020B0604020202020204" pitchFamily="34" charset="0"/>
                <a:cs typeface="Arial" panose="020B0604020202020204" pitchFamily="34" charset="0"/>
              </a:rPr>
              <a:t>7% via leaflet </a:t>
            </a:r>
          </a:p>
          <a:p>
            <a:r>
              <a:rPr lang="en-GB" b="1" dirty="0">
                <a:solidFill>
                  <a:srgbClr val="CC0066"/>
                </a:solidFill>
                <a:latin typeface="Arial" panose="020B0604020202020204" pitchFamily="34" charset="0"/>
                <a:cs typeface="Arial" panose="020B0604020202020204" pitchFamily="34" charset="0"/>
              </a:rPr>
              <a:t>2% via telephone </a:t>
            </a:r>
          </a:p>
          <a:p>
            <a:r>
              <a:rPr lang="en-GB" b="1" dirty="0">
                <a:solidFill>
                  <a:srgbClr val="CC0066"/>
                </a:solidFill>
                <a:latin typeface="Arial" panose="020B0604020202020204" pitchFamily="34" charset="0"/>
                <a:cs typeface="Arial" panose="020B0604020202020204" pitchFamily="34" charset="0"/>
              </a:rPr>
              <a:t>3% unknown </a:t>
            </a:r>
          </a:p>
        </p:txBody>
      </p:sp>
    </p:spTree>
    <p:extLst>
      <p:ext uri="{BB962C8B-B14F-4D97-AF65-F5344CB8AC3E}">
        <p14:creationId xmlns:p14="http://schemas.microsoft.com/office/powerpoint/2010/main" val="328411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C68900-36A9-E419-E1FC-B60874200FC3}"/>
              </a:ext>
            </a:extLst>
          </p:cNvPr>
          <p:cNvSpPr txBox="1"/>
          <p:nvPr/>
        </p:nvSpPr>
        <p:spPr>
          <a:xfrm>
            <a:off x="1859871" y="1278385"/>
            <a:ext cx="5774925" cy="3662541"/>
          </a:xfrm>
          <a:prstGeom prst="rect">
            <a:avLst/>
          </a:prstGeom>
          <a:noFill/>
        </p:spPr>
        <p:txBody>
          <a:bodyPr wrap="square" rtlCol="0">
            <a:spAutoFit/>
          </a:bodyPr>
          <a:lstStyle/>
          <a:p>
            <a:pPr algn="ctr"/>
            <a:r>
              <a:rPr lang="en-GB" sz="3200" b="1" dirty="0">
                <a:solidFill>
                  <a:srgbClr val="993366"/>
                </a:solidFill>
                <a:latin typeface="Arial" panose="020B0604020202020204" pitchFamily="34" charset="0"/>
                <a:cs typeface="Arial" panose="020B0604020202020204" pitchFamily="34" charset="0"/>
              </a:rPr>
              <a:t>Faye </a:t>
            </a:r>
            <a:r>
              <a:rPr lang="en-GB" sz="3200" b="1" dirty="0" err="1">
                <a:solidFill>
                  <a:srgbClr val="993366"/>
                </a:solidFill>
                <a:latin typeface="Arial" panose="020B0604020202020204" pitchFamily="34" charset="0"/>
                <a:cs typeface="Arial" panose="020B0604020202020204" pitchFamily="34" charset="0"/>
              </a:rPr>
              <a:t>Braich</a:t>
            </a:r>
            <a:r>
              <a:rPr lang="en-GB" sz="3200" dirty="0">
                <a:solidFill>
                  <a:srgbClr val="993366"/>
                </a:solidFill>
                <a:latin typeface="Arial" panose="020B0604020202020204" pitchFamily="34" charset="0"/>
                <a:cs typeface="Arial" panose="020B0604020202020204" pitchFamily="34" charset="0"/>
              </a:rPr>
              <a:t>, Clinical Lead &amp; Cognitive-Behavioural Psychotherapist</a:t>
            </a:r>
          </a:p>
          <a:p>
            <a:pPr algn="ctr"/>
            <a:endParaRPr lang="en-GB" sz="3200" b="1" dirty="0">
              <a:solidFill>
                <a:srgbClr val="993366"/>
              </a:solidFill>
              <a:latin typeface="Arial" panose="020B0604020202020204" pitchFamily="34" charset="0"/>
              <a:cs typeface="Arial" panose="020B0604020202020204" pitchFamily="34" charset="0"/>
            </a:endParaRPr>
          </a:p>
          <a:p>
            <a:pPr algn="ctr"/>
            <a:r>
              <a:rPr lang="en-GB" sz="3200" b="1" dirty="0">
                <a:solidFill>
                  <a:srgbClr val="993366"/>
                </a:solidFill>
                <a:latin typeface="Arial" panose="020B0604020202020204" pitchFamily="34" charset="0"/>
                <a:cs typeface="Arial" panose="020B0604020202020204" pitchFamily="34" charset="0"/>
              </a:rPr>
              <a:t>Learning from and responding to a story shared on Care Opinion</a:t>
            </a:r>
          </a:p>
          <a:p>
            <a:pPr algn="ctr"/>
            <a:r>
              <a:rPr lang="en-GB" sz="800" dirty="0">
                <a:solidFill>
                  <a:srgbClr val="993366"/>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907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F39EB4-E76C-E2CE-AC99-0643DE00DACE}"/>
              </a:ext>
            </a:extLst>
          </p:cNvPr>
          <p:cNvSpPr txBox="1"/>
          <p:nvPr/>
        </p:nvSpPr>
        <p:spPr>
          <a:xfrm>
            <a:off x="315157" y="245900"/>
            <a:ext cx="8704555" cy="707886"/>
          </a:xfrm>
          <a:prstGeom prst="rect">
            <a:avLst/>
          </a:prstGeom>
          <a:noFill/>
        </p:spPr>
        <p:txBody>
          <a:bodyPr wrap="square">
            <a:spAutoFit/>
          </a:bodyPr>
          <a:lstStyle/>
          <a:p>
            <a:r>
              <a:rPr lang="en-GB" sz="4000" dirty="0">
                <a:latin typeface="Arial" panose="020B0604020202020204" pitchFamily="34" charset="0"/>
                <a:cs typeface="Arial" panose="020B0604020202020204" pitchFamily="34" charset="0"/>
              </a:rPr>
              <a:t>My journey as a Care Opinion user</a:t>
            </a:r>
          </a:p>
        </p:txBody>
      </p:sp>
      <p:sp>
        <p:nvSpPr>
          <p:cNvPr id="10" name="TextBox 9">
            <a:extLst>
              <a:ext uri="{FF2B5EF4-FFF2-40B4-BE49-F238E27FC236}">
                <a16:creationId xmlns:a16="http://schemas.microsoft.com/office/drawing/2014/main" id="{8961B3CF-C345-19E2-3022-683D31D2032F}"/>
              </a:ext>
            </a:extLst>
          </p:cNvPr>
          <p:cNvSpPr txBox="1"/>
          <p:nvPr/>
        </p:nvSpPr>
        <p:spPr>
          <a:xfrm>
            <a:off x="315156" y="1084933"/>
            <a:ext cx="8234039" cy="3139834"/>
          </a:xfrm>
          <a:prstGeom prst="rect">
            <a:avLst/>
          </a:prstGeom>
          <a:noFill/>
        </p:spPr>
        <p:txBody>
          <a:bodyPr wrap="square">
            <a:spAutoFit/>
          </a:bodyPr>
          <a:lstStyle/>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I gained the ability to respond to Care Opinion feedback around eight months ago</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I’ve responded to 64 stories since then!</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Every piece of feedback from one of our patients is a gift; it gives us the opportunity to understand more about the patient journey and enables us to shape services around the needs of the people we support.</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Being compassionate may come easily to us as healthcare workers, but conveying that compassion via the written word can take some practice. And that’s okay!</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My favourite stories are the ones where things haven’t gone so well, as this is where we can make the greatest impact. People understand that things can go wrong, it’s how you make it right that matters.</a:t>
            </a:r>
          </a:p>
        </p:txBody>
      </p:sp>
    </p:spTree>
    <p:extLst>
      <p:ext uri="{BB962C8B-B14F-4D97-AF65-F5344CB8AC3E}">
        <p14:creationId xmlns:p14="http://schemas.microsoft.com/office/powerpoint/2010/main" val="283721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5B5A23-3338-D614-7CDB-69C52CD17AB0}"/>
              </a:ext>
            </a:extLst>
          </p:cNvPr>
          <p:cNvSpPr txBox="1"/>
          <p:nvPr/>
        </p:nvSpPr>
        <p:spPr>
          <a:xfrm>
            <a:off x="228600" y="157124"/>
            <a:ext cx="8686800" cy="707886"/>
          </a:xfrm>
          <a:prstGeom prst="rect">
            <a:avLst/>
          </a:prstGeom>
          <a:noFill/>
        </p:spPr>
        <p:txBody>
          <a:bodyPr wrap="square">
            <a:spAutoFit/>
          </a:bodyPr>
          <a:lstStyle/>
          <a:p>
            <a:r>
              <a:rPr lang="en-GB" sz="4000" dirty="0">
                <a:latin typeface="Arial" panose="020B0604020202020204" pitchFamily="34" charset="0"/>
                <a:cs typeface="Arial" panose="020B0604020202020204" pitchFamily="34" charset="0"/>
              </a:rPr>
              <a:t>How to write a great response</a:t>
            </a:r>
          </a:p>
        </p:txBody>
      </p:sp>
      <p:sp>
        <p:nvSpPr>
          <p:cNvPr id="5" name="TextBox 4">
            <a:extLst>
              <a:ext uri="{FF2B5EF4-FFF2-40B4-BE49-F238E27FC236}">
                <a16:creationId xmlns:a16="http://schemas.microsoft.com/office/drawing/2014/main" id="{122F6A6B-1BEF-F6EE-4FE1-710F5B8B8060}"/>
              </a:ext>
            </a:extLst>
          </p:cNvPr>
          <p:cNvSpPr txBox="1"/>
          <p:nvPr/>
        </p:nvSpPr>
        <p:spPr>
          <a:xfrm>
            <a:off x="228601" y="1107138"/>
            <a:ext cx="8686799" cy="5021246"/>
          </a:xfrm>
          <a:prstGeom prst="rect">
            <a:avLst/>
          </a:prstGeom>
          <a:noFill/>
        </p:spPr>
        <p:txBody>
          <a:bodyPr wrap="square">
            <a:spAutoFit/>
          </a:bodyPr>
          <a:lstStyle/>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Address the writer, introduce yourself, explain what your job role is and explain why you specifically are responding</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If it’s been more than seven days since the feedback was posted, apologise for the delay and explain why there has been a delay</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Thank them for their time in writing and posting feedback, express why you appreciate it </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If the feedback is positive, explain how you will pass this along to the staff members involved</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If the feedback involves a problem or unhappy experience, empathise with how difficult this might be from their perspective and assure the writer you’re here to listen and to support them with this</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Share the next steps you’d like to take with the writer, for example saying that you would really appreciate the opportunity to speak with them so you can decide together on a way forward</a:t>
            </a:r>
          </a:p>
          <a:p>
            <a:pPr marL="285750" indent="-285750">
              <a:lnSpc>
                <a:spcPct val="125000"/>
              </a:lnSpc>
              <a:buFont typeface="Arial" panose="020B0604020202020204" pitchFamily="34" charset="0"/>
              <a:buChar char="•"/>
            </a:pPr>
            <a:r>
              <a:rPr lang="en-GB" sz="1600" dirty="0">
                <a:latin typeface="Arial" panose="020B0604020202020204" pitchFamily="34" charset="0"/>
                <a:cs typeface="Arial" panose="020B0604020202020204" pitchFamily="34" charset="0"/>
              </a:rPr>
              <a:t>Make sure you’ve explained how the writer can contact you, state that you’re really looking forward to hearing from them, and sign off in a caring way</a:t>
            </a:r>
          </a:p>
          <a:p>
            <a:pPr marL="285750" indent="-285750">
              <a:lnSpc>
                <a:spcPct val="125000"/>
              </a:lnSpc>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53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4E5870-032A-334D-5993-A03E9C6C1FD2}"/>
              </a:ext>
            </a:extLst>
          </p:cNvPr>
          <p:cNvSpPr txBox="1"/>
          <p:nvPr/>
        </p:nvSpPr>
        <p:spPr>
          <a:xfrm>
            <a:off x="253013" y="263655"/>
            <a:ext cx="4572000" cy="707886"/>
          </a:xfrm>
          <a:prstGeom prst="rect">
            <a:avLst/>
          </a:prstGeom>
          <a:noFill/>
        </p:spPr>
        <p:txBody>
          <a:bodyPr wrap="square">
            <a:spAutoFit/>
          </a:bodyPr>
          <a:lstStyle/>
          <a:p>
            <a:r>
              <a:rPr lang="en-GB" sz="4000" dirty="0">
                <a:latin typeface="Arial" panose="020B0604020202020204" pitchFamily="34" charset="0"/>
                <a:cs typeface="Arial" panose="020B0604020202020204" pitchFamily="34" charset="0"/>
              </a:rPr>
              <a:t>Tips</a:t>
            </a:r>
          </a:p>
        </p:txBody>
      </p:sp>
      <p:sp>
        <p:nvSpPr>
          <p:cNvPr id="5" name="TextBox 4">
            <a:extLst>
              <a:ext uri="{FF2B5EF4-FFF2-40B4-BE49-F238E27FC236}">
                <a16:creationId xmlns:a16="http://schemas.microsoft.com/office/drawing/2014/main" id="{BC4137E6-271C-87B4-1F84-3F589A7C2F32}"/>
              </a:ext>
            </a:extLst>
          </p:cNvPr>
          <p:cNvSpPr txBox="1"/>
          <p:nvPr/>
        </p:nvSpPr>
        <p:spPr>
          <a:xfrm>
            <a:off x="253013" y="1213670"/>
            <a:ext cx="8589146" cy="4905830"/>
          </a:xfrm>
          <a:prstGeom prst="rect">
            <a:avLst/>
          </a:prstGeom>
          <a:noFill/>
        </p:spPr>
        <p:txBody>
          <a:bodyPr wrap="square">
            <a:spAutoFit/>
          </a:bodyPr>
          <a:lstStyle/>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Make sure you’ve uploaded a photo of yourself to your Care Opinion account so people can put a name to the face</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Mirror the length of the story</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Remember that your responses are an advertisement for the service, and anybody can see them (including potential patients)</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Don’t be afraid to ask someone else to review your response before you post it</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Spend some time reading other responses from other services to figure out your own style and see what works well</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Tailor your response to make it clear you’ve fully read and absorbed the feedback, for example reflecting on what the writer has shared about why they came into the service</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Avoid copy and paste responses</a:t>
            </a:r>
          </a:p>
          <a:p>
            <a:pPr marL="285750" indent="-285750">
              <a:lnSpc>
                <a:spcPct val="125000"/>
              </a:lnSpc>
              <a:buFont typeface="Arial" panose="020B0604020202020204" pitchFamily="34" charset="0"/>
              <a:buChar char="•"/>
            </a:pPr>
            <a:r>
              <a:rPr lang="en-GB" dirty="0">
                <a:latin typeface="Arial" panose="020B0604020202020204" pitchFamily="34" charset="0"/>
                <a:cs typeface="Arial" panose="020B0604020202020204" pitchFamily="34" charset="0"/>
              </a:rPr>
              <a:t>The patient has already reached out to share their experience with you: respond to it, don’t just acknowledge it and ask them to contact you a different way again</a:t>
            </a:r>
          </a:p>
        </p:txBody>
      </p:sp>
    </p:spTree>
    <p:extLst>
      <p:ext uri="{BB962C8B-B14F-4D97-AF65-F5344CB8AC3E}">
        <p14:creationId xmlns:p14="http://schemas.microsoft.com/office/powerpoint/2010/main" val="337905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69744E-C351-CC92-807A-8F6EA4AD9C9B}"/>
              </a:ext>
            </a:extLst>
          </p:cNvPr>
          <p:cNvPicPr>
            <a:picLocks noChangeAspect="1"/>
          </p:cNvPicPr>
          <p:nvPr/>
        </p:nvPicPr>
        <p:blipFill>
          <a:blip r:embed="rId2"/>
          <a:stretch>
            <a:fillRect/>
          </a:stretch>
        </p:blipFill>
        <p:spPr>
          <a:xfrm>
            <a:off x="1346457" y="0"/>
            <a:ext cx="6732222" cy="6209332"/>
          </a:xfrm>
          <a:prstGeom prst="rect">
            <a:avLst/>
          </a:prstGeom>
        </p:spPr>
      </p:pic>
    </p:spTree>
    <p:extLst>
      <p:ext uri="{BB962C8B-B14F-4D97-AF65-F5344CB8AC3E}">
        <p14:creationId xmlns:p14="http://schemas.microsoft.com/office/powerpoint/2010/main" val="217003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659190C-13B6-8890-3D5D-D74239490FC6}"/>
              </a:ext>
            </a:extLst>
          </p:cNvPr>
          <p:cNvSpPr/>
          <p:nvPr/>
        </p:nvSpPr>
        <p:spPr>
          <a:xfrm>
            <a:off x="554853" y="1546959"/>
            <a:ext cx="8229600" cy="551198"/>
          </a:xfrm>
          <a:prstGeom prst="roundRect">
            <a:avLst>
              <a:gd name="adj" fmla="val 10000"/>
            </a:avLst>
          </a:prstGeom>
          <a:solidFill>
            <a:srgbClr val="EFCDDE"/>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en-GB" b="1" dirty="0">
                <a:latin typeface="Arial" panose="020B0604020202020204" pitchFamily="34" charset="0"/>
                <a:cs typeface="Arial" panose="020B0604020202020204" pitchFamily="34" charset="0"/>
              </a:rPr>
              <a:t>Steve Forsyth</a:t>
            </a:r>
            <a:r>
              <a:rPr lang="en-GB" dirty="0">
                <a:latin typeface="Arial" panose="020B0604020202020204" pitchFamily="34" charset="0"/>
                <a:cs typeface="Arial" panose="020B0604020202020204" pitchFamily="34" charset="0"/>
              </a:rPr>
              <a:t>, Chief Nurse – a warm and enthusiastic welcome!</a:t>
            </a:r>
          </a:p>
        </p:txBody>
      </p:sp>
      <p:sp>
        <p:nvSpPr>
          <p:cNvPr id="6" name="TextBox 5">
            <a:extLst>
              <a:ext uri="{FF2B5EF4-FFF2-40B4-BE49-F238E27FC236}">
                <a16:creationId xmlns:a16="http://schemas.microsoft.com/office/drawing/2014/main" id="{0FE8F276-BE29-BE68-F5E1-94F3A60B4DC0}"/>
              </a:ext>
            </a:extLst>
          </p:cNvPr>
          <p:cNvSpPr txBox="1"/>
          <p:nvPr/>
        </p:nvSpPr>
        <p:spPr>
          <a:xfrm>
            <a:off x="2467992" y="405771"/>
            <a:ext cx="4696288"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Aim of the Webinar </a:t>
            </a:r>
          </a:p>
        </p:txBody>
      </p:sp>
      <p:sp>
        <p:nvSpPr>
          <p:cNvPr id="7" name="Rectangle: Rounded Corners 6">
            <a:extLst>
              <a:ext uri="{FF2B5EF4-FFF2-40B4-BE49-F238E27FC236}">
                <a16:creationId xmlns:a16="http://schemas.microsoft.com/office/drawing/2014/main" id="{4E3237A6-0F1F-F2A5-74DF-770003A2F096}"/>
              </a:ext>
            </a:extLst>
          </p:cNvPr>
          <p:cNvSpPr/>
          <p:nvPr/>
        </p:nvSpPr>
        <p:spPr>
          <a:xfrm>
            <a:off x="554853" y="2224393"/>
            <a:ext cx="8229600" cy="912452"/>
          </a:xfrm>
          <a:prstGeom prst="roundRect">
            <a:avLst>
              <a:gd name="adj" fmla="val 10000"/>
            </a:avLst>
          </a:prstGeom>
          <a:solidFill>
            <a:srgbClr val="EFCDDE"/>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en-GB" b="1" dirty="0">
                <a:latin typeface="Arial" panose="020B0604020202020204" pitchFamily="34" charset="0"/>
                <a:cs typeface="Arial" panose="020B0604020202020204" pitchFamily="34" charset="0"/>
              </a:rPr>
              <a:t>Paula Rylatt</a:t>
            </a:r>
            <a:r>
              <a:rPr lang="en-GB" dirty="0">
                <a:latin typeface="Arial" panose="020B0604020202020204" pitchFamily="34" charset="0"/>
                <a:cs typeface="Arial" panose="020B0604020202020204" pitchFamily="34" charset="0"/>
              </a:rPr>
              <a:t>, Head of Quality and Promises/Patient Safety, Carer and Community Team – what is the trust aiming to achieve with Care Opinion, and how?</a:t>
            </a:r>
          </a:p>
        </p:txBody>
      </p:sp>
      <p:sp>
        <p:nvSpPr>
          <p:cNvPr id="8" name="Rectangle: Rounded Corners 7">
            <a:extLst>
              <a:ext uri="{FF2B5EF4-FFF2-40B4-BE49-F238E27FC236}">
                <a16:creationId xmlns:a16="http://schemas.microsoft.com/office/drawing/2014/main" id="{B35EBF6E-992C-2150-45B2-64AA4C87F128}"/>
              </a:ext>
            </a:extLst>
          </p:cNvPr>
          <p:cNvSpPr/>
          <p:nvPr/>
        </p:nvSpPr>
        <p:spPr>
          <a:xfrm>
            <a:off x="554853" y="3263081"/>
            <a:ext cx="8229600" cy="778735"/>
          </a:xfrm>
          <a:prstGeom prst="roundRect">
            <a:avLst>
              <a:gd name="adj" fmla="val 10000"/>
            </a:avLst>
          </a:prstGeom>
          <a:solidFill>
            <a:srgbClr val="EFCDDE"/>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en-GB" b="1" dirty="0">
                <a:latin typeface="Arial" panose="020B0604020202020204" pitchFamily="34" charset="0"/>
                <a:cs typeface="Arial" panose="020B0604020202020204" pitchFamily="34" charset="0"/>
              </a:rPr>
              <a:t>Natasha Collinson, </a:t>
            </a:r>
            <a:r>
              <a:rPr lang="en-GB" dirty="0">
                <a:latin typeface="Arial" panose="020B0604020202020204" pitchFamily="34" charset="0"/>
                <a:cs typeface="Arial" panose="020B0604020202020204" pitchFamily="34" charset="0"/>
              </a:rPr>
              <a:t>Patient Safety, Carer and Community Team – how has the Care Opinion journey been so far?</a:t>
            </a:r>
          </a:p>
        </p:txBody>
      </p:sp>
      <p:sp>
        <p:nvSpPr>
          <p:cNvPr id="9" name="Rectangle: Rounded Corners 8">
            <a:extLst>
              <a:ext uri="{FF2B5EF4-FFF2-40B4-BE49-F238E27FC236}">
                <a16:creationId xmlns:a16="http://schemas.microsoft.com/office/drawing/2014/main" id="{E65B72AA-F993-C0E0-D17D-31462E972609}"/>
              </a:ext>
            </a:extLst>
          </p:cNvPr>
          <p:cNvSpPr/>
          <p:nvPr/>
        </p:nvSpPr>
        <p:spPr>
          <a:xfrm>
            <a:off x="554853" y="4178950"/>
            <a:ext cx="8229600" cy="778735"/>
          </a:xfrm>
          <a:prstGeom prst="roundRect">
            <a:avLst>
              <a:gd name="adj" fmla="val 10000"/>
            </a:avLst>
          </a:prstGeom>
          <a:solidFill>
            <a:srgbClr val="EFCDDE"/>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en-GB" b="1" dirty="0">
                <a:latin typeface="Arial" panose="020B0604020202020204" pitchFamily="34" charset="0"/>
                <a:cs typeface="Arial" panose="020B0604020202020204" pitchFamily="34" charset="0"/>
              </a:rPr>
              <a:t>Faye </a:t>
            </a:r>
            <a:r>
              <a:rPr lang="en-GB" b="1" dirty="0" err="1">
                <a:latin typeface="Arial" panose="020B0604020202020204" pitchFamily="34" charset="0"/>
                <a:cs typeface="Arial" panose="020B0604020202020204" pitchFamily="34" charset="0"/>
              </a:rPr>
              <a:t>Braich</a:t>
            </a:r>
            <a:r>
              <a:rPr lang="en-GB" dirty="0">
                <a:latin typeface="Arial" panose="020B0604020202020204" pitchFamily="34" charset="0"/>
                <a:cs typeface="Arial" panose="020B0604020202020204" pitchFamily="34" charset="0"/>
              </a:rPr>
              <a:t>, Clinical Lead &amp; Cognitive-Behavioural Psychotherapist – learning from and responding to a story shared on Care Opinion</a:t>
            </a:r>
          </a:p>
        </p:txBody>
      </p:sp>
      <p:sp>
        <p:nvSpPr>
          <p:cNvPr id="10" name="Rectangle: Rounded Corners 9">
            <a:extLst>
              <a:ext uri="{FF2B5EF4-FFF2-40B4-BE49-F238E27FC236}">
                <a16:creationId xmlns:a16="http://schemas.microsoft.com/office/drawing/2014/main" id="{29E31648-1243-F41E-7E8C-CBD5BECA0E0B}"/>
              </a:ext>
            </a:extLst>
          </p:cNvPr>
          <p:cNvSpPr/>
          <p:nvPr/>
        </p:nvSpPr>
        <p:spPr>
          <a:xfrm>
            <a:off x="554853" y="5116404"/>
            <a:ext cx="8229600" cy="778735"/>
          </a:xfrm>
          <a:prstGeom prst="roundRect">
            <a:avLst>
              <a:gd name="adj" fmla="val 10000"/>
            </a:avLst>
          </a:prstGeom>
          <a:solidFill>
            <a:srgbClr val="EFCDDE"/>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gn="l"/>
            <a:r>
              <a:rPr lang="en-GB" b="1" i="0" dirty="0">
                <a:solidFill>
                  <a:srgbClr val="242424"/>
                </a:solidFill>
                <a:effectLst/>
                <a:latin typeface="Arial" panose="020B0604020202020204" pitchFamily="34" charset="0"/>
                <a:cs typeface="Arial" panose="020B0604020202020204" pitchFamily="34" charset="0"/>
              </a:rPr>
              <a:t>James Munro</a:t>
            </a:r>
            <a:r>
              <a:rPr lang="en-GB" b="0" i="0" dirty="0">
                <a:solidFill>
                  <a:srgbClr val="242424"/>
                </a:solidFill>
                <a:effectLst/>
                <a:latin typeface="Arial" panose="020B0604020202020204" pitchFamily="34" charset="0"/>
                <a:cs typeface="Arial" panose="020B0604020202020204" pitchFamily="34" charset="0"/>
              </a:rPr>
              <a:t>, Director of R&amp;D, Care Opinion - available to answer questions about Care Opinion and research to date</a:t>
            </a:r>
          </a:p>
        </p:txBody>
      </p:sp>
    </p:spTree>
    <p:extLst>
      <p:ext uri="{BB962C8B-B14F-4D97-AF65-F5344CB8AC3E}">
        <p14:creationId xmlns:p14="http://schemas.microsoft.com/office/powerpoint/2010/main" val="238044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C04884-B2BE-A111-D50C-8595E37A170E}"/>
              </a:ext>
            </a:extLst>
          </p:cNvPr>
          <p:cNvPicPr>
            <a:picLocks noChangeAspect="1"/>
          </p:cNvPicPr>
          <p:nvPr/>
        </p:nvPicPr>
        <p:blipFill>
          <a:blip r:embed="rId2"/>
          <a:stretch>
            <a:fillRect/>
          </a:stretch>
        </p:blipFill>
        <p:spPr>
          <a:xfrm>
            <a:off x="1370630" y="0"/>
            <a:ext cx="6637028" cy="6159279"/>
          </a:xfrm>
          <a:prstGeom prst="rect">
            <a:avLst/>
          </a:prstGeom>
        </p:spPr>
      </p:pic>
    </p:spTree>
    <p:extLst>
      <p:ext uri="{BB962C8B-B14F-4D97-AF65-F5344CB8AC3E}">
        <p14:creationId xmlns:p14="http://schemas.microsoft.com/office/powerpoint/2010/main" val="214677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E11D0-97EA-B282-0715-F3F37A43C209}"/>
              </a:ext>
            </a:extLst>
          </p:cNvPr>
          <p:cNvSpPr txBox="1"/>
          <p:nvPr/>
        </p:nvSpPr>
        <p:spPr>
          <a:xfrm>
            <a:off x="2175029" y="2379216"/>
            <a:ext cx="5007006" cy="769441"/>
          </a:xfrm>
          <a:prstGeom prst="rect">
            <a:avLst/>
          </a:prstGeom>
          <a:noFill/>
        </p:spPr>
        <p:txBody>
          <a:bodyPr wrap="square" rtlCol="0">
            <a:spAutoFit/>
          </a:bodyPr>
          <a:lstStyle/>
          <a:p>
            <a:r>
              <a:rPr lang="en-GB" sz="4400" b="1" dirty="0">
                <a:solidFill>
                  <a:srgbClr val="993366"/>
                </a:solidFill>
                <a:latin typeface="Arial" panose="020B0604020202020204" pitchFamily="34" charset="0"/>
                <a:cs typeface="Arial" panose="020B0604020202020204" pitchFamily="34" charset="0"/>
              </a:rPr>
              <a:t>Any Questions? </a:t>
            </a:r>
          </a:p>
        </p:txBody>
      </p:sp>
    </p:spTree>
    <p:extLst>
      <p:ext uri="{BB962C8B-B14F-4D97-AF65-F5344CB8AC3E}">
        <p14:creationId xmlns:p14="http://schemas.microsoft.com/office/powerpoint/2010/main" val="99184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B5AC1FF-91DF-E68F-4C67-DE447D0C3366}"/>
              </a:ext>
            </a:extLst>
          </p:cNvPr>
          <p:cNvPicPr>
            <a:picLocks noChangeAspect="1"/>
          </p:cNvPicPr>
          <p:nvPr/>
        </p:nvPicPr>
        <p:blipFill>
          <a:blip r:embed="rId2"/>
          <a:srcRect t="3437" b="11993"/>
          <a:stretch>
            <a:fillRect/>
          </a:stretch>
        </p:blipFill>
        <p:spPr>
          <a:xfrm>
            <a:off x="2637430" y="803429"/>
            <a:ext cx="6375613" cy="4842915"/>
          </a:xfrm>
          <a:prstGeom prst="rect">
            <a:avLst/>
          </a:prstGeom>
        </p:spPr>
      </p:pic>
      <p:pic>
        <p:nvPicPr>
          <p:cNvPr id="3" name="Picture 2">
            <a:extLst>
              <a:ext uri="{FF2B5EF4-FFF2-40B4-BE49-F238E27FC236}">
                <a16:creationId xmlns:a16="http://schemas.microsoft.com/office/drawing/2014/main" id="{51211258-99F5-48AB-9961-2F8BFAC1F63F}"/>
              </a:ext>
            </a:extLst>
          </p:cNvPr>
          <p:cNvPicPr>
            <a:picLocks noChangeAspect="1"/>
          </p:cNvPicPr>
          <p:nvPr/>
        </p:nvPicPr>
        <p:blipFill>
          <a:blip r:embed="rId3"/>
          <a:stretch>
            <a:fillRect/>
          </a:stretch>
        </p:blipFill>
        <p:spPr>
          <a:xfrm rot="7320735">
            <a:off x="6539046" y="1699647"/>
            <a:ext cx="1439751" cy="1114457"/>
          </a:xfrm>
          <a:prstGeom prst="rect">
            <a:avLst/>
          </a:prstGeom>
        </p:spPr>
      </p:pic>
      <p:pic>
        <p:nvPicPr>
          <p:cNvPr id="4" name="Picture 3" descr="A person in a chair holding another person&#10;&#10;AI-generated content may be incorrect.">
            <a:extLst>
              <a:ext uri="{FF2B5EF4-FFF2-40B4-BE49-F238E27FC236}">
                <a16:creationId xmlns:a16="http://schemas.microsoft.com/office/drawing/2014/main" id="{231418EA-7F9F-0EC4-7FD1-9A148D00B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03430"/>
            <a:ext cx="2533650" cy="2469737"/>
          </a:xfrm>
          <a:prstGeom prst="rect">
            <a:avLst/>
          </a:prstGeom>
        </p:spPr>
      </p:pic>
      <p:sp>
        <p:nvSpPr>
          <p:cNvPr id="5" name="TextBox 4">
            <a:extLst>
              <a:ext uri="{FF2B5EF4-FFF2-40B4-BE49-F238E27FC236}">
                <a16:creationId xmlns:a16="http://schemas.microsoft.com/office/drawing/2014/main" id="{0A66EBC4-29A8-27E9-CC6D-04DAC8A1BA78}"/>
              </a:ext>
            </a:extLst>
          </p:cNvPr>
          <p:cNvSpPr txBox="1"/>
          <p:nvPr/>
        </p:nvSpPr>
        <p:spPr>
          <a:xfrm>
            <a:off x="0" y="3338020"/>
            <a:ext cx="2641966" cy="2308324"/>
          </a:xfrm>
          <a:prstGeom prst="rect">
            <a:avLst/>
          </a:prstGeom>
          <a:noFill/>
        </p:spPr>
        <p:txBody>
          <a:bodyPr wrap="square" rtlCol="0">
            <a:spAutoFit/>
          </a:bodyPr>
          <a:lstStyle/>
          <a:p>
            <a:pPr algn="ctr"/>
            <a:r>
              <a:rPr lang="en-GB" dirty="0"/>
              <a:t>Steve Forsyth </a:t>
            </a:r>
          </a:p>
          <a:p>
            <a:pPr algn="ctr"/>
            <a:r>
              <a:rPr lang="en-GB" dirty="0"/>
              <a:t>RDaSHian</a:t>
            </a:r>
          </a:p>
          <a:p>
            <a:pPr algn="ctr"/>
            <a:r>
              <a:rPr lang="en-GB" dirty="0"/>
              <a:t>Dad</a:t>
            </a:r>
          </a:p>
          <a:p>
            <a:pPr algn="ctr"/>
            <a:r>
              <a:rPr lang="en-GB" dirty="0"/>
              <a:t>Husband</a:t>
            </a:r>
          </a:p>
          <a:p>
            <a:pPr algn="ctr"/>
            <a:r>
              <a:rPr lang="en-GB" dirty="0"/>
              <a:t>Nurse</a:t>
            </a:r>
          </a:p>
          <a:p>
            <a:pPr algn="ctr"/>
            <a:r>
              <a:rPr lang="en-GB" dirty="0"/>
              <a:t>Dad dog</a:t>
            </a:r>
          </a:p>
          <a:p>
            <a:pPr algn="ctr"/>
            <a:r>
              <a:rPr lang="en-GB" dirty="0"/>
              <a:t>Ex runner</a:t>
            </a:r>
          </a:p>
          <a:p>
            <a:pPr algn="ctr"/>
            <a:r>
              <a:rPr lang="en-GB" dirty="0"/>
              <a:t>Flu jabber</a:t>
            </a:r>
          </a:p>
        </p:txBody>
      </p:sp>
    </p:spTree>
    <p:extLst>
      <p:ext uri="{BB962C8B-B14F-4D97-AF65-F5344CB8AC3E}">
        <p14:creationId xmlns:p14="http://schemas.microsoft.com/office/powerpoint/2010/main" val="69171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104229-1667-D66B-00C0-8C7428316BC6}"/>
              </a:ext>
            </a:extLst>
          </p:cNvPr>
          <p:cNvPicPr>
            <a:picLocks noChangeAspect="1"/>
          </p:cNvPicPr>
          <p:nvPr/>
        </p:nvPicPr>
        <p:blipFill>
          <a:blip r:embed="rId2"/>
          <a:stretch>
            <a:fillRect/>
          </a:stretch>
        </p:blipFill>
        <p:spPr>
          <a:xfrm>
            <a:off x="431398" y="1305017"/>
            <a:ext cx="4188712" cy="4983005"/>
          </a:xfrm>
          <a:prstGeom prst="rect">
            <a:avLst/>
          </a:prstGeom>
        </p:spPr>
      </p:pic>
      <p:pic>
        <p:nvPicPr>
          <p:cNvPr id="3" name="Picture 2">
            <a:extLst>
              <a:ext uri="{FF2B5EF4-FFF2-40B4-BE49-F238E27FC236}">
                <a16:creationId xmlns:a16="http://schemas.microsoft.com/office/drawing/2014/main" id="{BCF54801-63A1-EB58-9E70-589C25B569DC}"/>
              </a:ext>
            </a:extLst>
          </p:cNvPr>
          <p:cNvPicPr>
            <a:picLocks noChangeAspect="1"/>
          </p:cNvPicPr>
          <p:nvPr/>
        </p:nvPicPr>
        <p:blipFill>
          <a:blip r:embed="rId3"/>
          <a:stretch>
            <a:fillRect/>
          </a:stretch>
        </p:blipFill>
        <p:spPr>
          <a:xfrm>
            <a:off x="236435" y="173677"/>
            <a:ext cx="5094328" cy="1116451"/>
          </a:xfrm>
          <a:prstGeom prst="rect">
            <a:avLst/>
          </a:prstGeom>
        </p:spPr>
      </p:pic>
      <p:pic>
        <p:nvPicPr>
          <p:cNvPr id="12" name="Picture 11">
            <a:extLst>
              <a:ext uri="{FF2B5EF4-FFF2-40B4-BE49-F238E27FC236}">
                <a16:creationId xmlns:a16="http://schemas.microsoft.com/office/drawing/2014/main" id="{91F70CA2-1202-3AFA-F44B-1128B6238FF5}"/>
              </a:ext>
            </a:extLst>
          </p:cNvPr>
          <p:cNvPicPr>
            <a:picLocks noChangeAspect="1"/>
          </p:cNvPicPr>
          <p:nvPr/>
        </p:nvPicPr>
        <p:blipFill>
          <a:blip r:embed="rId4"/>
          <a:stretch>
            <a:fillRect/>
          </a:stretch>
        </p:blipFill>
        <p:spPr>
          <a:xfrm>
            <a:off x="4908868" y="855669"/>
            <a:ext cx="3998697" cy="1561091"/>
          </a:xfrm>
          <a:prstGeom prst="rect">
            <a:avLst/>
          </a:prstGeom>
        </p:spPr>
      </p:pic>
      <p:pic>
        <p:nvPicPr>
          <p:cNvPr id="4" name="Picture 3">
            <a:extLst>
              <a:ext uri="{FF2B5EF4-FFF2-40B4-BE49-F238E27FC236}">
                <a16:creationId xmlns:a16="http://schemas.microsoft.com/office/drawing/2014/main" id="{D07B81B4-F21D-7305-5304-6C1C8DC1C44B}"/>
              </a:ext>
            </a:extLst>
          </p:cNvPr>
          <p:cNvPicPr>
            <a:picLocks noChangeAspect="1"/>
          </p:cNvPicPr>
          <p:nvPr/>
        </p:nvPicPr>
        <p:blipFill>
          <a:blip r:embed="rId5"/>
          <a:stretch>
            <a:fillRect/>
          </a:stretch>
        </p:blipFill>
        <p:spPr>
          <a:xfrm>
            <a:off x="4979720" y="2473151"/>
            <a:ext cx="3998697" cy="3691105"/>
          </a:xfrm>
          <a:prstGeom prst="rect">
            <a:avLst/>
          </a:prstGeom>
        </p:spPr>
      </p:pic>
    </p:spTree>
    <p:extLst>
      <p:ext uri="{BB962C8B-B14F-4D97-AF65-F5344CB8AC3E}">
        <p14:creationId xmlns:p14="http://schemas.microsoft.com/office/powerpoint/2010/main" val="420951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270C0E-BA1D-B551-1F9F-4039E16BFEC1}"/>
              </a:ext>
            </a:extLst>
          </p:cNvPr>
          <p:cNvSpPr txBox="1"/>
          <p:nvPr/>
        </p:nvSpPr>
        <p:spPr>
          <a:xfrm>
            <a:off x="1358284" y="1287262"/>
            <a:ext cx="6569476" cy="3970318"/>
          </a:xfrm>
          <a:prstGeom prst="rect">
            <a:avLst/>
          </a:prstGeom>
          <a:noFill/>
        </p:spPr>
        <p:txBody>
          <a:bodyPr wrap="square" rtlCol="0">
            <a:spAutoFit/>
          </a:bodyPr>
          <a:lstStyle/>
          <a:p>
            <a:pPr algn="ctr"/>
            <a:r>
              <a:rPr lang="en-GB" sz="2800" b="1" dirty="0">
                <a:solidFill>
                  <a:srgbClr val="993366"/>
                </a:solidFill>
                <a:latin typeface="Arial" panose="020B0604020202020204" pitchFamily="34" charset="0"/>
                <a:cs typeface="Arial" panose="020B0604020202020204" pitchFamily="34" charset="0"/>
              </a:rPr>
              <a:t>Paula Rylatt, </a:t>
            </a:r>
            <a:r>
              <a:rPr lang="en-GB" sz="2800" dirty="0">
                <a:solidFill>
                  <a:srgbClr val="993366"/>
                </a:solidFill>
                <a:latin typeface="Arial" panose="020B0604020202020204" pitchFamily="34" charset="0"/>
                <a:cs typeface="Arial" panose="020B0604020202020204" pitchFamily="34" charset="0"/>
              </a:rPr>
              <a:t>Head of Quality and Promises/Patient Safety, Carer and Community Team </a:t>
            </a:r>
          </a:p>
          <a:p>
            <a:pPr algn="ctr"/>
            <a:endParaRPr lang="en-GB" sz="2800" b="1" dirty="0">
              <a:solidFill>
                <a:srgbClr val="993366"/>
              </a:solidFill>
              <a:latin typeface="Arial" panose="020B0604020202020204" pitchFamily="34" charset="0"/>
              <a:cs typeface="Arial" panose="020B0604020202020204" pitchFamily="34" charset="0"/>
            </a:endParaRPr>
          </a:p>
          <a:p>
            <a:pPr algn="ctr"/>
            <a:endParaRPr lang="en-GB" sz="2800" b="1" dirty="0">
              <a:solidFill>
                <a:srgbClr val="993366"/>
              </a:solidFill>
              <a:latin typeface="Arial" panose="020B0604020202020204" pitchFamily="34" charset="0"/>
              <a:cs typeface="Arial" panose="020B0604020202020204" pitchFamily="34" charset="0"/>
            </a:endParaRPr>
          </a:p>
          <a:p>
            <a:pPr algn="ctr"/>
            <a:r>
              <a:rPr lang="en-GB" sz="2800" b="1" dirty="0">
                <a:solidFill>
                  <a:srgbClr val="993366"/>
                </a:solidFill>
                <a:latin typeface="Arial" panose="020B0604020202020204" pitchFamily="34" charset="0"/>
                <a:cs typeface="Arial" panose="020B0604020202020204" pitchFamily="34" charset="0"/>
              </a:rPr>
              <a:t>What is the trust aiming to achieve with Care Opinion, and how?</a:t>
            </a:r>
          </a:p>
          <a:p>
            <a:pPr algn="ctr"/>
            <a:endParaRPr lang="en-GB" sz="2800" b="1" dirty="0">
              <a:solidFill>
                <a:srgbClr val="993366"/>
              </a:solidFill>
            </a:endParaRPr>
          </a:p>
          <a:p>
            <a:pPr algn="ctr"/>
            <a:endParaRPr lang="en-GB" sz="2800" b="1" dirty="0">
              <a:solidFill>
                <a:srgbClr val="993366"/>
              </a:solidFill>
            </a:endParaRPr>
          </a:p>
        </p:txBody>
      </p:sp>
    </p:spTree>
    <p:extLst>
      <p:ext uri="{BB962C8B-B14F-4D97-AF65-F5344CB8AC3E}">
        <p14:creationId xmlns:p14="http://schemas.microsoft.com/office/powerpoint/2010/main" val="289257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1C8A8A-CBD7-A30F-9075-F14B9508F77B}"/>
              </a:ext>
            </a:extLst>
          </p:cNvPr>
          <p:cNvSpPr txBox="1"/>
          <p:nvPr/>
        </p:nvSpPr>
        <p:spPr>
          <a:xfrm>
            <a:off x="750163" y="727969"/>
            <a:ext cx="7643673"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Why did RDASH choose to move to Care Opinion? </a:t>
            </a:r>
          </a:p>
          <a:p>
            <a:endParaRPr lang="en-GB" sz="2400" b="1" dirty="0">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E1356094-7F47-F63E-871B-CC98D8F0530B}"/>
              </a:ext>
            </a:extLst>
          </p:cNvPr>
          <p:cNvSpPr txBox="1">
            <a:spLocks/>
          </p:cNvSpPr>
          <p:nvPr/>
        </p:nvSpPr>
        <p:spPr>
          <a:xfrm>
            <a:off x="978957" y="1747786"/>
            <a:ext cx="7414879" cy="4544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latin typeface="Arial" panose="020B0604020202020204" pitchFamily="34" charset="0"/>
                <a:cs typeface="Arial" panose="020B0604020202020204" pitchFamily="34" charset="0"/>
              </a:rPr>
              <a:t>‘Your Opinion Counts’ limitations-</a:t>
            </a:r>
          </a:p>
          <a:p>
            <a:r>
              <a:rPr lang="en-GB" sz="2400" dirty="0">
                <a:latin typeface="Arial" panose="020B0604020202020204" pitchFamily="34" charset="0"/>
                <a:cs typeface="Arial" panose="020B0604020202020204" pitchFamily="34" charset="0"/>
              </a:rPr>
              <a:t>Paper based </a:t>
            </a:r>
          </a:p>
          <a:p>
            <a:r>
              <a:rPr lang="en-GB" sz="2400" dirty="0">
                <a:latin typeface="Arial" panose="020B0604020202020204" pitchFamily="34" charset="0"/>
                <a:cs typeface="Arial" panose="020B0604020202020204" pitchFamily="34" charset="0"/>
              </a:rPr>
              <a:t>Managed by a central team (PALS)</a:t>
            </a:r>
          </a:p>
          <a:p>
            <a:r>
              <a:rPr lang="en-GB" sz="2400" dirty="0">
                <a:latin typeface="Arial" panose="020B0604020202020204" pitchFamily="34" charset="0"/>
                <a:cs typeface="Arial" panose="020B0604020202020204" pitchFamily="34" charset="0"/>
              </a:rPr>
              <a:t>Manually inputted</a:t>
            </a:r>
          </a:p>
          <a:p>
            <a:r>
              <a:rPr lang="en-GB" sz="2400" dirty="0">
                <a:latin typeface="Arial" panose="020B0604020202020204" pitchFamily="34" charset="0"/>
                <a:cs typeface="Arial" panose="020B0604020202020204" pitchFamily="34" charset="0"/>
              </a:rPr>
              <a:t>Delays in receiving feedback from services</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Why does feedback matter to us?</a:t>
            </a:r>
          </a:p>
          <a:p>
            <a:r>
              <a:rPr lang="en-GB" sz="2400" dirty="0">
                <a:latin typeface="Arial" panose="020B0604020202020204" pitchFamily="34" charset="0"/>
                <a:cs typeface="Arial" panose="020B0604020202020204" pitchFamily="34" charset="0"/>
              </a:rPr>
              <a:t>Continuous improvement, scale what's working well, patient and public voice is the one true barometer </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83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0BB6-B930-E89B-F330-98E4DD8EFA7B}"/>
              </a:ext>
            </a:extLst>
          </p:cNvPr>
          <p:cNvSpPr txBox="1">
            <a:spLocks/>
          </p:cNvSpPr>
          <p:nvPr/>
        </p:nvSpPr>
        <p:spPr>
          <a:xfrm>
            <a:off x="1033165" y="230819"/>
            <a:ext cx="7077669" cy="1251752"/>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Arial" panose="020B0604020202020204" pitchFamily="34" charset="0"/>
                <a:cs typeface="Arial" panose="020B0604020202020204" pitchFamily="34" charset="0"/>
              </a:rPr>
              <a:t>How Care Opinion has changed patient feedback for RDASH </a:t>
            </a:r>
          </a:p>
        </p:txBody>
      </p:sp>
      <p:sp>
        <p:nvSpPr>
          <p:cNvPr id="3" name="Content Placeholder 4">
            <a:extLst>
              <a:ext uri="{FF2B5EF4-FFF2-40B4-BE49-F238E27FC236}">
                <a16:creationId xmlns:a16="http://schemas.microsoft.com/office/drawing/2014/main" id="{3D3AB884-C831-B6EF-7309-B78B502DA4CD}"/>
              </a:ext>
            </a:extLst>
          </p:cNvPr>
          <p:cNvSpPr txBox="1">
            <a:spLocks/>
          </p:cNvSpPr>
          <p:nvPr/>
        </p:nvSpPr>
        <p:spPr>
          <a:xfrm>
            <a:off x="545105" y="1775536"/>
            <a:ext cx="8226033" cy="42470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true feel of what our patients think of RDaSH</a:t>
            </a:r>
          </a:p>
          <a:p>
            <a:r>
              <a:rPr lang="en-GB" dirty="0"/>
              <a:t>Modernised and accessible </a:t>
            </a:r>
          </a:p>
          <a:p>
            <a:r>
              <a:rPr lang="en-GB" dirty="0"/>
              <a:t>No longer open to interpretation (YOCS)</a:t>
            </a:r>
          </a:p>
          <a:p>
            <a:r>
              <a:rPr lang="en-GB" dirty="0"/>
              <a:t>Timescales and real time feedback </a:t>
            </a:r>
          </a:p>
          <a:p>
            <a:r>
              <a:rPr lang="en-GB" dirty="0"/>
              <a:t>Personalised responses</a:t>
            </a:r>
          </a:p>
          <a:p>
            <a:r>
              <a:rPr lang="en-GB" dirty="0"/>
              <a:t>Response direct from the services </a:t>
            </a:r>
          </a:p>
          <a:p>
            <a:r>
              <a:rPr lang="en-GB" dirty="0"/>
              <a:t>Anonymity </a:t>
            </a:r>
          </a:p>
          <a:p>
            <a:r>
              <a:rPr lang="en-GB" dirty="0"/>
              <a:t>Availability of data and reporting – learning from feedback</a:t>
            </a:r>
          </a:p>
          <a:p>
            <a:r>
              <a:rPr lang="en-GB" dirty="0"/>
              <a:t>Our patients &amp; future patients are able to ‘google’ RDaSH</a:t>
            </a:r>
          </a:p>
          <a:p>
            <a:endParaRPr lang="en-GB" dirty="0"/>
          </a:p>
        </p:txBody>
      </p:sp>
    </p:spTree>
    <p:extLst>
      <p:ext uri="{BB962C8B-B14F-4D97-AF65-F5344CB8AC3E}">
        <p14:creationId xmlns:p14="http://schemas.microsoft.com/office/powerpoint/2010/main" val="61069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F33E36-ABD2-36E1-8B3E-52394F8B4C3D}"/>
              </a:ext>
            </a:extLst>
          </p:cNvPr>
          <p:cNvSpPr txBox="1"/>
          <p:nvPr/>
        </p:nvSpPr>
        <p:spPr>
          <a:xfrm>
            <a:off x="870011" y="708475"/>
            <a:ext cx="7403977" cy="1569660"/>
          </a:xfrm>
          <a:prstGeom prst="rect">
            <a:avLst/>
          </a:prstGeom>
          <a:noFill/>
          <a:ln w="28575">
            <a:solidFill>
              <a:srgbClr val="993366"/>
            </a:solidFill>
          </a:ln>
        </p:spPr>
        <p:txBody>
          <a:bodyPr wrap="square" rtlCol="0">
            <a:spAutoFit/>
          </a:bodyPr>
          <a:lstStyle/>
          <a:p>
            <a:r>
              <a:rPr lang="en-GB" sz="2400" b="1" dirty="0">
                <a:latin typeface="Arial" panose="020B0604020202020204" pitchFamily="34" charset="0"/>
                <a:cs typeface="Arial" panose="020B0604020202020204" pitchFamily="34" charset="0"/>
              </a:rPr>
              <a:t>It’s part of our core strategy- Promise 4 </a:t>
            </a:r>
            <a:endParaRPr lang="en-GB" sz="2400" b="1" dirty="0">
              <a:solidFill>
                <a:srgbClr val="CC0066"/>
              </a:solidFill>
              <a:latin typeface="Arial" panose="020B0604020202020204" pitchFamily="34" charset="0"/>
              <a:cs typeface="Arial" panose="020B0604020202020204" pitchFamily="34" charset="0"/>
            </a:endParaRPr>
          </a:p>
          <a:p>
            <a:r>
              <a:rPr lang="en-GB" sz="2400" dirty="0">
                <a:solidFill>
                  <a:srgbClr val="CC0066"/>
                </a:solidFill>
                <a:latin typeface="Arial" panose="020B0604020202020204" pitchFamily="34" charset="0"/>
                <a:cs typeface="Arial" panose="020B0604020202020204" pitchFamily="34" charset="0"/>
              </a:rPr>
              <a:t>Put patient feedback at the heart of how care is delivered in the trust, encouraging all staff to shape services around individuals’ diverse needs.</a:t>
            </a:r>
          </a:p>
        </p:txBody>
      </p:sp>
      <p:sp>
        <p:nvSpPr>
          <p:cNvPr id="4" name="TextBox 3">
            <a:extLst>
              <a:ext uri="{FF2B5EF4-FFF2-40B4-BE49-F238E27FC236}">
                <a16:creationId xmlns:a16="http://schemas.microsoft.com/office/drawing/2014/main" id="{4CF28A73-2252-7B41-1580-667629A376E0}"/>
              </a:ext>
            </a:extLst>
          </p:cNvPr>
          <p:cNvSpPr txBox="1"/>
          <p:nvPr/>
        </p:nvSpPr>
        <p:spPr>
          <a:xfrm>
            <a:off x="561511" y="2625297"/>
            <a:ext cx="8020975" cy="313932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Continue to embed Care Opinion and implement Promise 4.</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 with the Care Groups and IT colleagues to share Care Opinion links via text message.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 with the website team to make Care Opinion links available for every service listed on the public website.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 with the Care Groups and Comms team to promote Care Opinion stories via social media.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 closely with services we know do not receive many Care Opinion stories.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Celebrate our Care Opinion success with our staff.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Can we reach 200 stories per month!</a:t>
            </a:r>
          </a:p>
        </p:txBody>
      </p:sp>
    </p:spTree>
    <p:extLst>
      <p:ext uri="{BB962C8B-B14F-4D97-AF65-F5344CB8AC3E}">
        <p14:creationId xmlns:p14="http://schemas.microsoft.com/office/powerpoint/2010/main" val="4080661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E04EC-D8EB-7815-A7A6-F8C79CAD517D}"/>
              </a:ext>
            </a:extLst>
          </p:cNvPr>
          <p:cNvSpPr txBox="1"/>
          <p:nvPr/>
        </p:nvSpPr>
        <p:spPr>
          <a:xfrm>
            <a:off x="1171853" y="2285130"/>
            <a:ext cx="7590408" cy="830997"/>
          </a:xfrm>
          <a:prstGeom prst="rect">
            <a:avLst/>
          </a:prstGeom>
          <a:noFill/>
        </p:spPr>
        <p:txBody>
          <a:bodyPr wrap="square" rtlCol="0">
            <a:spAutoFit/>
          </a:bodyPr>
          <a:lstStyle/>
          <a:p>
            <a:r>
              <a:rPr lang="en-GB" sz="4800" b="1" dirty="0">
                <a:solidFill>
                  <a:srgbClr val="993366"/>
                </a:solidFill>
                <a:latin typeface="Arial" panose="020B0604020202020204" pitchFamily="34" charset="0"/>
                <a:cs typeface="Arial" panose="020B0604020202020204" pitchFamily="34" charset="0"/>
              </a:rPr>
              <a:t>Questions and Answers </a:t>
            </a:r>
          </a:p>
        </p:txBody>
      </p:sp>
    </p:spTree>
    <p:extLst>
      <p:ext uri="{BB962C8B-B14F-4D97-AF65-F5344CB8AC3E}">
        <p14:creationId xmlns:p14="http://schemas.microsoft.com/office/powerpoint/2010/main" val="18833441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4027</TotalTime>
  <Words>1350</Words>
  <Application>Microsoft Office PowerPoint</Application>
  <PresentationFormat>Custom</PresentationFormat>
  <Paragraphs>132</Paragraphs>
  <Slides>21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Wingdings</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BEAVERS, Jeff (ROTHERHAM DONCASTER AND SOUTH HUMBER NHS FOUNDATION TRUST)</dc:creator>
  <cp:lastModifiedBy>Emma Noonan</cp:lastModifiedBy>
  <cp:revision>17</cp:revision>
  <dcterms:created xsi:type="dcterms:W3CDTF">2023-12-01T10:59:40Z</dcterms:created>
  <dcterms:modified xsi:type="dcterms:W3CDTF">2025-10-15T15:56:47Z</dcterms:modified>
</cp:coreProperties>
</file>