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83" r:id="rId6"/>
    <p:sldId id="868" r:id="rId7"/>
    <p:sldId id="315" r:id="rId8"/>
    <p:sldId id="263" r:id="rId9"/>
    <p:sldId id="333" r:id="rId10"/>
    <p:sldId id="674" r:id="rId11"/>
    <p:sldId id="280" r:id="rId12"/>
    <p:sldId id="782" r:id="rId13"/>
    <p:sldId id="783" r:id="rId14"/>
    <p:sldId id="631" r:id="rId15"/>
    <p:sldId id="808" r:id="rId16"/>
    <p:sldId id="328" r:id="rId17"/>
    <p:sldId id="319" r:id="rId18"/>
    <p:sldId id="320" r:id="rId19"/>
    <p:sldId id="321" r:id="rId20"/>
    <p:sldId id="331" r:id="rId21"/>
    <p:sldId id="322" r:id="rId22"/>
    <p:sldId id="323" r:id="rId23"/>
    <p:sldId id="325" r:id="rId24"/>
    <p:sldId id="809" r:id="rId25"/>
    <p:sldId id="810" r:id="rId26"/>
    <p:sldId id="260" r:id="rId27"/>
    <p:sldId id="284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47096-A624-4F4F-8A1B-28FF906417EC}" v="3" dt="2023-07-17T14:41:07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Noonan" userId="0c2b6879-9de6-4773-ba5f-c34d6efe6f8f" providerId="ADAL" clId="{8AF47096-A624-4F4F-8A1B-28FF906417EC}"/>
    <pc:docChg chg="modSld">
      <pc:chgData name="Emma Noonan" userId="0c2b6879-9de6-4773-ba5f-c34d6efe6f8f" providerId="ADAL" clId="{8AF47096-A624-4F4F-8A1B-28FF906417EC}" dt="2023-07-24T13:13:14.989" v="3" actId="20577"/>
      <pc:docMkLst>
        <pc:docMk/>
      </pc:docMkLst>
      <pc:sldChg chg="modSp mod">
        <pc:chgData name="Emma Noonan" userId="0c2b6879-9de6-4773-ba5f-c34d6efe6f8f" providerId="ADAL" clId="{8AF47096-A624-4F4F-8A1B-28FF906417EC}" dt="2023-07-24T13:13:14.989" v="3" actId="20577"/>
        <pc:sldMkLst>
          <pc:docMk/>
          <pc:sldMk cId="3731741985" sldId="810"/>
        </pc:sldMkLst>
        <pc:spChg chg="mod">
          <ac:chgData name="Emma Noonan" userId="0c2b6879-9de6-4773-ba5f-c34d6efe6f8f" providerId="ADAL" clId="{8AF47096-A624-4F4F-8A1B-28FF906417EC}" dt="2023-07-24T13:13:14.989" v="3" actId="20577"/>
          <ac:spMkLst>
            <pc:docMk/>
            <pc:sldMk cId="3731741985" sldId="810"/>
            <ac:spMk id="3" creationId="{8BECD5FC-A463-DD4C-36ED-C4CDFE5F30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99FAA-A684-45F1-A254-F445F914A7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8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code is available for you to use this video on your site.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8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4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9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Change this to sub admin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6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4730-D03D-4FF1-9B1A-9EADBB61C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AB43D-E0A5-4059-A7AA-7DE5346C6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60CA2-CAC9-4867-991E-72E3EB21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3F0ED-DADA-4A4E-84A2-BBA74D21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CD87C-AD80-4572-A801-74014D32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8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AE85-9FE1-4ED9-9517-0318E9D2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ABA6-22C5-437D-B56B-BC3EE9190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144A0-1BA8-40DC-823F-8C2C15AE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53F5-2359-4D35-A758-451C41F2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41D0-E235-4809-86AC-5AEC1EE7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B674CA-630E-4EF0-BC83-CA77FB00AA74}"/>
              </a:ext>
            </a:extLst>
          </p:cNvPr>
          <p:cNvCxnSpPr/>
          <p:nvPr userDrawn="1"/>
        </p:nvCxnSpPr>
        <p:spPr>
          <a:xfrm>
            <a:off x="195593" y="0"/>
            <a:ext cx="0" cy="6858000"/>
          </a:xfrm>
          <a:prstGeom prst="line">
            <a:avLst/>
          </a:prstGeom>
          <a:ln w="38100">
            <a:solidFill>
              <a:srgbClr val="5B1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CB18F3-00C0-4CCB-89DC-4B7E0D2607BD}"/>
              </a:ext>
            </a:extLst>
          </p:cNvPr>
          <p:cNvCxnSpPr>
            <a:cxnSpLocks/>
          </p:cNvCxnSpPr>
          <p:nvPr userDrawn="1"/>
        </p:nvCxnSpPr>
        <p:spPr>
          <a:xfrm>
            <a:off x="262594" y="0"/>
            <a:ext cx="0" cy="6863258"/>
          </a:xfrm>
          <a:prstGeom prst="line">
            <a:avLst/>
          </a:prstGeom>
          <a:ln w="38100">
            <a:solidFill>
              <a:srgbClr val="B10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0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C504-08FE-4277-812F-7317DEC8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8DEDA-0F2B-4775-A684-C19E9F9D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D0B64-A63F-4102-A7BC-DB48E8FE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A6FEA-F54A-4811-BF77-F5F9439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E1947-2DA1-42FE-9CC5-4713FB6B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7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1633-D7C1-4F93-94BE-F71D66F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C75E-F58D-44B0-BBFE-4EB96D569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D2DCC-860D-4216-B448-6716FDB1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93A97-209D-4A61-9D5D-82329CA0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7308B-809D-4685-8379-5064B650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9FE96-4BFD-4928-91DF-EC75F10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3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188B-162A-43A5-B35B-7E74FE58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8EA10-69EB-4C56-AB86-2066E5C70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453C7-ABBB-4096-B831-384470A22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00E4D-EE06-44E2-A323-56CC3DAE0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0ECA8-431F-4A19-8BF8-3B6C236FF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23BA-51A6-40F9-B046-B127C71F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D8C2E-094E-4404-B67B-34DFC2AD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67BFA-9ED2-45AD-8F62-FC78FA57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779-E49E-4CE7-8050-D96B6848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4F6D5-F0C5-48CF-9B56-B92643AB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59E16-9AAF-41B6-BCBF-643EB97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2EDB2-8AD2-4BB5-87C0-0144275F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3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717F7-089E-4768-96C0-5600DF51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E5B8D-112F-4878-860B-5E4DCFDB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3E4AA-94F0-4A45-8414-D0EF296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CF52-237F-40DA-9763-3EED682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6E47-F24A-4CE4-A3B7-38EE67F55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1FB07-16EF-4F92-B9C7-54CE543D6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E0BFD-069E-41DA-9140-DB648364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1BDF9-83F2-478E-818B-D6857C19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16AF9-8416-478E-B2B1-C64C0708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6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BAB3-566E-4075-B3D9-7148B8D3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15713-2CEC-47E3-8059-AA0282D14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3B23E-D762-4EA0-8503-7D3BCAC6E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E0A7D-C0AE-4347-A6DC-5A63F82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52B2-EE42-4006-8116-EA86EE3D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C6392-7011-4C7C-B0C3-B6F5E4F9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8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16A-B00B-4D99-9196-9C71347B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91D74-566F-4E08-9360-8708EA375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44953-C8C0-46DB-8EF9-050F88BC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5F1F-6B4A-46EA-9131-AD0180DA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91D6-C779-4FC1-9C7F-B837A36B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3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8AA87-B915-4A71-BD98-632FECD12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0B514-F70F-4A3B-B173-9F59AAF7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EC466-1FE3-47C1-A472-8F925BC2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23798-14D2-4E9D-874D-1851E90F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FFE0B-61FA-4D93-BAD0-5E7679C7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8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2E14E-2C94-4B30-9C9C-1263ECCF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018C2-494E-41C8-B86E-AEDE2AAE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62160-BE75-4879-8CEC-E748BDC5B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BB1D-622C-4E3B-80BB-EFB03B5B361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47741-AD0E-4BED-A7B7-FADA5FF87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261E6-1A7B-41EB-AD83-BC03660C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598B-0DCF-4796-ABC9-A4BEC858F37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4B453A-5E8D-40B9-AAB3-9825F85507D1}"/>
              </a:ext>
            </a:extLst>
          </p:cNvPr>
          <p:cNvCxnSpPr/>
          <p:nvPr userDrawn="1"/>
        </p:nvCxnSpPr>
        <p:spPr>
          <a:xfrm>
            <a:off x="195593" y="0"/>
            <a:ext cx="0" cy="6858000"/>
          </a:xfrm>
          <a:prstGeom prst="line">
            <a:avLst/>
          </a:prstGeom>
          <a:ln w="38100">
            <a:solidFill>
              <a:srgbClr val="5B1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51B172-A8EB-4050-95C1-7C8521D63D84}"/>
              </a:ext>
            </a:extLst>
          </p:cNvPr>
          <p:cNvCxnSpPr>
            <a:cxnSpLocks/>
          </p:cNvCxnSpPr>
          <p:nvPr userDrawn="1"/>
        </p:nvCxnSpPr>
        <p:spPr>
          <a:xfrm>
            <a:off x="262594" y="0"/>
            <a:ext cx="0" cy="6863258"/>
          </a:xfrm>
          <a:prstGeom prst="line">
            <a:avLst/>
          </a:prstGeom>
          <a:ln w="38100">
            <a:solidFill>
              <a:srgbClr val="B10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careopinion.org.uk/info/subscriber-know-ho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3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careopinion.org.uk/info/support-webinar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www.careopinion.org.uk/info/the-team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www.careopinion.org.uk/info/fundin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15724873?h=52f893e099&amp;app_id=122963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vimeo.com/2157248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info/subscriber-help-roles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ie/" TargetMode="External"/><Relationship Id="rId2" Type="http://schemas.openxmlformats.org/officeDocument/2006/relationships/hyperlink" Target="http://www.careopinion.org.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645024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Care Opinion –  The Basics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" y="193750"/>
            <a:ext cx="2586905" cy="214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</a:rPr>
                <a:t>Service 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B050"/>
                  </a:solidFill>
                </a:rPr>
                <a:t>Different Staff Teams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7030A0"/>
                  </a:solidFill>
                </a:rPr>
                <a:t>User exp, comms,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FFC000"/>
                  </a:solidFill>
                </a:rPr>
                <a:t>Other Stakeholders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07504" y="-99392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940152" y="3933056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Accessing the site </a:t>
            </a:r>
          </a:p>
        </p:txBody>
      </p:sp>
    </p:spTree>
    <p:extLst>
      <p:ext uri="{BB962C8B-B14F-4D97-AF65-F5344CB8AC3E}">
        <p14:creationId xmlns:p14="http://schemas.microsoft.com/office/powerpoint/2010/main" val="43915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DDCB30-8A93-D12B-D62D-E544CB250947}"/>
              </a:ext>
            </a:extLst>
          </p:cNvPr>
          <p:cNvSpPr/>
          <p:nvPr/>
        </p:nvSpPr>
        <p:spPr>
          <a:xfrm>
            <a:off x="246100" y="3806354"/>
            <a:ext cx="8629923" cy="1596918"/>
          </a:xfrm>
          <a:prstGeom prst="roundRect">
            <a:avLst/>
          </a:prstGeom>
          <a:solidFill>
            <a:srgbClr val="B10059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72026-B3FA-4CF6-BA18-D173F0AF8E24}"/>
              </a:ext>
            </a:extLst>
          </p:cNvPr>
          <p:cNvSpPr txBox="1"/>
          <p:nvPr/>
        </p:nvSpPr>
        <p:spPr>
          <a:xfrm>
            <a:off x="393170" y="611544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B10059"/>
                </a:solidFill>
              </a:rPr>
              <a:t>Live site demo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41755-D20C-4970-8BE5-6FF4483D82A1}"/>
              </a:ext>
            </a:extLst>
          </p:cNvPr>
          <p:cNvSpPr txBox="1"/>
          <p:nvPr/>
        </p:nvSpPr>
        <p:spPr>
          <a:xfrm>
            <a:off x="393170" y="1312512"/>
            <a:ext cx="777686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cover: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Logging in to the Care Opinion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 your profile details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</a:t>
            </a: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your service/ward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</a:t>
            </a: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service/ward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an </a:t>
            </a: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stories about your service/ward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Checking these in your ‘</a:t>
            </a:r>
            <a:r>
              <a:rPr lang="en-GB" sz="20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 things</a:t>
            </a: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A5380-6319-4833-BFC8-2A2DEC5C85E5}"/>
              </a:ext>
            </a:extLst>
          </p:cNvPr>
          <p:cNvSpPr txBox="1"/>
          <p:nvPr/>
        </p:nvSpPr>
        <p:spPr>
          <a:xfrm>
            <a:off x="98391" y="6148430"/>
            <a:ext cx="904839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i="1"/>
              <a:t>Follow this </a:t>
            </a:r>
            <a:r>
              <a:rPr lang="en-GB" sz="1600" i="1">
                <a:hlinkClick r:id="rId2"/>
              </a:rPr>
              <a:t>Link </a:t>
            </a:r>
            <a:r>
              <a:rPr lang="en-GB" sz="1600" i="1"/>
              <a:t>to the Subscriber ‘Know how’ page where you can find helpful support pages on things you might need to know-how to do on the site</a:t>
            </a:r>
            <a:r>
              <a:rPr lang="en-GB" sz="1200" i="1"/>
              <a:t>.</a:t>
            </a:r>
            <a:endParaRPr lang="en-US" sz="1400"/>
          </a:p>
        </p:txBody>
      </p:sp>
      <p:pic>
        <p:nvPicPr>
          <p:cNvPr id="19" name="Picture 19" descr="Icon&#10;&#10;Description automatically generated">
            <a:extLst>
              <a:ext uri="{FF2B5EF4-FFF2-40B4-BE49-F238E27FC236}">
                <a16:creationId xmlns:a16="http://schemas.microsoft.com/office/drawing/2014/main" id="{11208F13-E433-FF37-346D-8362F49C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52" y="844832"/>
            <a:ext cx="2438400" cy="1952625"/>
          </a:xfrm>
          <a:prstGeom prst="rect">
            <a:avLst/>
          </a:prstGeom>
        </p:spPr>
      </p:pic>
      <p:pic>
        <p:nvPicPr>
          <p:cNvPr id="20" name="Picture 20" descr="A picture containing text, clipart, screenshot, businesscard&#10;&#10;Description automatically generated">
            <a:extLst>
              <a:ext uri="{FF2B5EF4-FFF2-40B4-BE49-F238E27FC236}">
                <a16:creationId xmlns:a16="http://schemas.microsoft.com/office/drawing/2014/main" id="{E101E5F9-102A-788F-F27B-1F8DF6964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" y="3939339"/>
            <a:ext cx="1765863" cy="12325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FC24BD-2566-6033-7F6F-1FBB2A17944E}"/>
              </a:ext>
            </a:extLst>
          </p:cNvPr>
          <p:cNvSpPr txBox="1"/>
          <p:nvPr/>
        </p:nvSpPr>
        <p:spPr>
          <a:xfrm>
            <a:off x="2241658" y="4189153"/>
            <a:ext cx="6508080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rgbClr val="5B1E45"/>
                </a:solidFill>
                <a:latin typeface="Calibri"/>
                <a:ea typeface="Calibri"/>
                <a:cs typeface="Calibri"/>
              </a:rPr>
              <a:t>We have some supporting slides that we will email to you after the webinar.</a:t>
            </a:r>
            <a:endParaRPr lang="en-US"/>
          </a:p>
          <a:p>
            <a:endParaRPr lang="en-GB" sz="2000">
              <a:solidFill>
                <a:srgbClr val="5B1E4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0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94372C7-86BE-56FB-BAC5-FD164F6E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4" y="2080979"/>
            <a:ext cx="8343352" cy="37023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ECD5B6-270D-1209-D52B-4DC3CC1E9D8D}"/>
              </a:ext>
            </a:extLst>
          </p:cNvPr>
          <p:cNvSpPr/>
          <p:nvPr/>
        </p:nvSpPr>
        <p:spPr>
          <a:xfrm>
            <a:off x="7746732" y="1909524"/>
            <a:ext cx="1069133" cy="75471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BC0A07C-8294-A0A4-F65D-ED07B28C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193" y="101652"/>
            <a:ext cx="3046678" cy="6060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8A58D9A-9AD4-F0C2-6177-28F8642C6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744" y="1527035"/>
            <a:ext cx="2743200" cy="325710"/>
          </a:xfrm>
          <a:prstGeom prst="rect">
            <a:avLst/>
          </a:prstGeom>
        </p:spPr>
      </p:pic>
      <p:pic>
        <p:nvPicPr>
          <p:cNvPr id="8" name="Picture 8" descr="Shape, icon&#10;&#10;Description automatically generated">
            <a:extLst>
              <a:ext uri="{FF2B5EF4-FFF2-40B4-BE49-F238E27FC236}">
                <a16:creationId xmlns:a16="http://schemas.microsoft.com/office/drawing/2014/main" id="{D6CA33FD-56B1-9C9E-0BB8-5FAAAFE50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225" y="1471545"/>
            <a:ext cx="1178093" cy="382003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1DC49EF3-35F2-6389-9CBC-995C7BFD1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60000">
            <a:off x="1357880" y="6021670"/>
            <a:ext cx="1178093" cy="38200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F8E62C4-C8CD-7EC1-124F-9041C47F5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008" y="6151929"/>
            <a:ext cx="5390146" cy="35117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49B36C2-F0DC-4F2E-9051-04932B81D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21" y="772220"/>
            <a:ext cx="3060396" cy="325924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108A2611-3742-C8B9-1060-EEBB74B55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444" y="1087924"/>
            <a:ext cx="475476" cy="9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2A51EEC-EB2E-06B8-F6A7-7A282C3A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5" y="5236084"/>
            <a:ext cx="1609315" cy="564072"/>
          </a:xfrm>
          <a:prstGeom prst="rect">
            <a:avLst/>
          </a:prstGeom>
        </p:spPr>
      </p:pic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CB7C4C-2BF8-D879-1193-AA2347F9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05" y="1281287"/>
            <a:ext cx="5991724" cy="4907942"/>
          </a:xfrm>
          <a:prstGeom prst="rect">
            <a:avLst/>
          </a:prstGeom>
        </p:spPr>
      </p:pic>
      <p:pic>
        <p:nvPicPr>
          <p:cNvPr id="7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75A770-D7EB-8DD2-555C-5569C4BC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69" y="5545898"/>
            <a:ext cx="1310349" cy="491336"/>
          </a:xfrm>
          <a:prstGeom prst="rect">
            <a:avLst/>
          </a:prstGeom>
        </p:spPr>
      </p:pic>
      <p:pic>
        <p:nvPicPr>
          <p:cNvPr id="12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821BE0-EBD7-4E74-A364-DCA58D214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68" y="2341122"/>
            <a:ext cx="1310349" cy="491336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C8DD89-33BF-729E-36BD-AE8C7B409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51" y="2159007"/>
            <a:ext cx="1987490" cy="297737"/>
          </a:xfrm>
          <a:prstGeom prst="rect">
            <a:avLst/>
          </a:prstGeom>
        </p:spPr>
      </p:pic>
      <p:pic>
        <p:nvPicPr>
          <p:cNvPr id="17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FC6AADCC-42C3-D2DE-B50D-ED976DCF4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25" y="3538787"/>
            <a:ext cx="1949390" cy="62263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3C63654-372D-6920-CEBE-FC72AD859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69" y="3905228"/>
            <a:ext cx="1310349" cy="491336"/>
          </a:xfrm>
          <a:prstGeom prst="rect">
            <a:avLst/>
          </a:prstGeom>
        </p:spPr>
      </p:pic>
      <p:pic>
        <p:nvPicPr>
          <p:cNvPr id="18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4865D7E-57DD-F11B-A734-2752B41FF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232" y="2214"/>
            <a:ext cx="5849534" cy="9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16D34A-F747-4502-B09E-DF771EA6A38C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724FCF-0DF2-6916-7958-4C235B55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9" r="151" b="339"/>
          <a:stretch/>
        </p:blipFill>
        <p:spPr>
          <a:xfrm>
            <a:off x="323759" y="3224346"/>
            <a:ext cx="5609305" cy="3034403"/>
          </a:xfrm>
          <a:prstGeom prst="rect">
            <a:avLst/>
          </a:prstGeom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A7F228A-82A8-6623-D464-33872823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03" y="4578517"/>
            <a:ext cx="2743200" cy="566670"/>
          </a:xfrm>
          <a:prstGeom prst="rect">
            <a:avLst/>
          </a:prstGeom>
        </p:spPr>
      </p:pic>
      <p:pic>
        <p:nvPicPr>
          <p:cNvPr id="7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D4A174B-B3C0-D173-E5DE-9C8C4E8D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0000">
            <a:off x="5967660" y="4069294"/>
            <a:ext cx="1310349" cy="49133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E933858-A94F-9593-BE96-6C871EDE1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701" y="224254"/>
            <a:ext cx="3497908" cy="557769"/>
          </a:xfrm>
          <a:prstGeom prst="rect">
            <a:avLst/>
          </a:prstGeom>
        </p:spPr>
      </p:pic>
      <p:pic>
        <p:nvPicPr>
          <p:cNvPr id="9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A9C95B-2B8C-EB39-1CC6-00E6A5DC1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44" y="1299359"/>
            <a:ext cx="4657314" cy="14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1442EF1-4151-DDF8-6B0A-723B00F42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28" y="3032927"/>
            <a:ext cx="6691743" cy="366878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3956497-E258-81CE-72CB-7252F9C3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893" y="86913"/>
            <a:ext cx="3268214" cy="51525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DA2AFAD-6ACE-E267-CF15-46856CF7A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" y="4917841"/>
            <a:ext cx="2077772" cy="653671"/>
          </a:xfrm>
          <a:prstGeom prst="rect">
            <a:avLst/>
          </a:prstGeom>
        </p:spPr>
      </p:pic>
      <p:pic>
        <p:nvPicPr>
          <p:cNvPr id="7" name="Picture 8" descr="Shape, icon&#10;&#10;Description automatically generated">
            <a:extLst>
              <a:ext uri="{FF2B5EF4-FFF2-40B4-BE49-F238E27FC236}">
                <a16:creationId xmlns:a16="http://schemas.microsoft.com/office/drawing/2014/main" id="{9EF35A71-2587-9117-D264-3A5091A55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60000">
            <a:off x="942244" y="4293497"/>
            <a:ext cx="1178093" cy="382003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A87567E6-5D3B-4F9D-C9FF-13EDB15D5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12" y="897170"/>
            <a:ext cx="8190223" cy="17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8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8C1180-28B8-200E-DA39-911C3868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2" y="1357581"/>
            <a:ext cx="6844873" cy="4339716"/>
          </a:xfrm>
          <a:prstGeom prst="rect">
            <a:avLst/>
          </a:prstGeom>
        </p:spPr>
      </p:pic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BA1DD0A0-EE30-8C4E-0F93-F5C8211EA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99" y="294258"/>
            <a:ext cx="5543276" cy="90996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DD7DDDC-48F6-D3FB-4DA3-80306F3FF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540" y="6234108"/>
            <a:ext cx="3235400" cy="329008"/>
          </a:xfrm>
          <a:prstGeom prst="rect">
            <a:avLst/>
          </a:prstGeom>
        </p:spPr>
      </p:pic>
      <p:pic>
        <p:nvPicPr>
          <p:cNvPr id="8" name="Picture 8" descr="Shape, icon&#10;&#10;Description automatically generated">
            <a:extLst>
              <a:ext uri="{FF2B5EF4-FFF2-40B4-BE49-F238E27FC236}">
                <a16:creationId xmlns:a16="http://schemas.microsoft.com/office/drawing/2014/main" id="{AB6C65DB-FA04-2903-2423-08AA0BF86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20000">
            <a:off x="4726722" y="5649784"/>
            <a:ext cx="1178093" cy="3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49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E6507BF-8F43-1A53-8ACC-D2CC66EC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05" y="2377316"/>
            <a:ext cx="1920240" cy="24034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0755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C9DCEE52-A148-3EB6-DEA5-D291D5B5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73" y="2535898"/>
            <a:ext cx="1920240" cy="20863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444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86496B1-36CC-6F30-31C8-A039A5652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" r="70350" b="-261"/>
          <a:stretch/>
        </p:blipFill>
        <p:spPr>
          <a:xfrm>
            <a:off x="312612" y="1048067"/>
            <a:ext cx="1920240" cy="45588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746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0C9A8-9EC5-0DEF-36F6-70B00C0D4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85" y="2453939"/>
            <a:ext cx="2128058" cy="1123640"/>
          </a:xfrm>
          <a:prstGeom prst="rect">
            <a:avLst/>
          </a:prstGeom>
        </p:spPr>
      </p:pic>
      <p:pic>
        <p:nvPicPr>
          <p:cNvPr id="11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id="{05674C81-6CCA-F6C7-B4AB-25A3FA19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375" y="3781750"/>
            <a:ext cx="2141622" cy="1230492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042E600-C577-ED86-4B34-CBEBE6434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192" y="1883626"/>
            <a:ext cx="1530061" cy="54224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E9525EDC-55E0-C985-F77C-AD4E7EB6A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165" y="1888913"/>
            <a:ext cx="1047795" cy="44416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991174B-A52D-5D07-817E-6E5C3D6B0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585" y="1722386"/>
            <a:ext cx="1778075" cy="59127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6480786B-199B-C685-4470-A4AC6A4204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085" y="385559"/>
            <a:ext cx="7796463" cy="421101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BE32DD63-CB1E-65A7-2EE3-CF5302D7EB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0697" y="6042312"/>
            <a:ext cx="4526061" cy="417281"/>
          </a:xfrm>
          <a:prstGeom prst="rect">
            <a:avLst/>
          </a:prstGeom>
        </p:spPr>
      </p:pic>
      <p:pic>
        <p:nvPicPr>
          <p:cNvPr id="21" name="Picture 8" descr="Shape, icon&#10;&#10;Description automatically generated">
            <a:extLst>
              <a:ext uri="{FF2B5EF4-FFF2-40B4-BE49-F238E27FC236}">
                <a16:creationId xmlns:a16="http://schemas.microsoft.com/office/drawing/2014/main" id="{29912911-A397-391A-9819-E08C7426C2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060000">
            <a:off x="1412569" y="5890415"/>
            <a:ext cx="1178093" cy="3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406D12-489A-0B99-5FD9-2B99DDDAD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20000">
            <a:off x="520636" y="984835"/>
            <a:ext cx="1310349" cy="491336"/>
          </a:xfrm>
          <a:prstGeom prst="rect">
            <a:avLst/>
          </a:prstGeom>
        </p:spPr>
      </p:pic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C70D9DE-CB44-8357-FA2B-853FC53C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6" y="1603018"/>
            <a:ext cx="8857428" cy="402384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3A7325A-A573-0D3B-5B30-AE783004F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87" y="589948"/>
            <a:ext cx="8201162" cy="3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AE4962-4620-7780-ED4D-E4A2993B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77" y="0"/>
            <a:ext cx="9169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0C0FD-782F-9576-436E-CDEBBF9C41FA}"/>
              </a:ext>
            </a:extLst>
          </p:cNvPr>
          <p:cNvSpPr txBox="1"/>
          <p:nvPr/>
        </p:nvSpPr>
        <p:spPr>
          <a:xfrm>
            <a:off x="310775" y="144922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</a:rPr>
              <a:t>How to find help?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9912B-7089-F3CC-F28C-35B0B3737E28}"/>
              </a:ext>
            </a:extLst>
          </p:cNvPr>
          <p:cNvSpPr txBox="1"/>
          <p:nvPr/>
        </p:nvSpPr>
        <p:spPr>
          <a:xfrm>
            <a:off x="314548" y="2388850"/>
            <a:ext cx="6264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Contacting your </a:t>
            </a: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lead</a:t>
            </a:r>
            <a:endParaRPr lang="en-GB" sz="24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Emailing </a:t>
            </a: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info@careopinion.org.uk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1E05DA-DCED-73FE-6B41-B7B82212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97" y="28453"/>
            <a:ext cx="4081172" cy="3063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75D6DB-41C5-9B6C-6898-1279E5B9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3" y="4403523"/>
            <a:ext cx="8356114" cy="237093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C31340A-2901-6A41-181E-C78E2A5BC161}"/>
              </a:ext>
            </a:extLst>
          </p:cNvPr>
          <p:cNvSpPr/>
          <p:nvPr/>
        </p:nvSpPr>
        <p:spPr>
          <a:xfrm>
            <a:off x="6012160" y="4941168"/>
            <a:ext cx="1151907" cy="4320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022B03-53EF-2B73-550E-E49390F8D673}"/>
              </a:ext>
            </a:extLst>
          </p:cNvPr>
          <p:cNvSpPr/>
          <p:nvPr/>
        </p:nvSpPr>
        <p:spPr>
          <a:xfrm>
            <a:off x="4680520" y="2773128"/>
            <a:ext cx="1331640" cy="52322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A40C-03F6-4D42-8D44-B910540A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>
                <a:solidFill>
                  <a:srgbClr val="B10059"/>
                </a:solidFill>
              </a:rPr>
              <a:t>Future ‘How to’ sessions </a:t>
            </a:r>
            <a:br>
              <a:rPr lang="en-GB" sz="4400" b="1">
                <a:solidFill>
                  <a:srgbClr val="B10059"/>
                </a:solidFill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D5FC-A463-DD4C-36ED-C4CDFE5F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pPr marL="40005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B100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link to the future sessions: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5B1E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and support webinars | Care Opinion</a:t>
            </a:r>
            <a:endParaRPr lang="en-GB" sz="2800" dirty="0">
              <a:solidFill>
                <a:srgbClr val="5B1E4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A41CF31-190B-75DD-5A71-AB7728BCB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93" y="0"/>
            <a:ext cx="26882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4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07A0099-57BF-CA89-0EE4-135944393D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" y="692696"/>
            <a:ext cx="914400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-1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09437"/>
            <a:ext cx="8229600" cy="1143000"/>
          </a:xfrm>
        </p:spPr>
        <p:txBody>
          <a:bodyPr/>
          <a:lstStyle/>
          <a:p>
            <a:pPr algn="l"/>
            <a:r>
              <a:rPr lang="en-GB" sz="44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of the session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077807"/>
            <a:ext cx="8075239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Care Opinion?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en-GB" sz="24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‘Story Telling Process’</a:t>
            </a:r>
          </a:p>
          <a:p>
            <a:pPr eaLnBrk="0" hangingPunct="0">
              <a:spcBef>
                <a:spcPct val="0"/>
              </a:spcBef>
            </a:pPr>
            <a:endParaRPr lang="en-GB" sz="24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demo (performed by our Danielle) of how to access the site and some of the key features including:</a:t>
            </a:r>
          </a:p>
          <a:p>
            <a:pPr lvl="1" eaLnBrk="0" hangingPunct="0">
              <a:spcBef>
                <a:spcPct val="0"/>
              </a:spcBef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Logging in </a:t>
            </a:r>
          </a:p>
          <a:p>
            <a:pPr lvl="1" eaLnBrk="0" hangingPunct="0">
              <a:spcBef>
                <a:spcPct val="0"/>
              </a:spcBef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 your profile</a:t>
            </a:r>
          </a:p>
          <a:p>
            <a:pPr lvl="1" eaLnBrk="0" hangingPunct="0">
              <a:spcBef>
                <a:spcPct val="0"/>
              </a:spcBef>
            </a:pPr>
            <a:r>
              <a:rPr lang="en-GB" sz="2000">
                <a:solidFill>
                  <a:srgbClr val="5B1E45"/>
                </a:solidFill>
                <a:latin typeface="Calibri"/>
                <a:cs typeface="Calibri"/>
              </a:rPr>
              <a:t>Finding the service you work for and your saved things </a:t>
            </a:r>
            <a:endParaRPr lang="en-GB" sz="20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>
              <a:spcBef>
                <a:spcPct val="0"/>
              </a:spcBef>
            </a:pPr>
            <a:r>
              <a:rPr lang="en-GB" sz="20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find support and help</a:t>
            </a:r>
          </a:p>
          <a:p>
            <a:pPr marL="457200" lvl="1" indent="0" eaLnBrk="0" hangingPunct="0">
              <a:spcBef>
                <a:spcPct val="0"/>
              </a:spcBef>
              <a:buNone/>
            </a:pPr>
            <a:endParaRPr lang="en-GB" sz="24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>
                <a:solidFill>
                  <a:srgbClr val="5B1E45"/>
                </a:solidFill>
                <a:latin typeface="Calibri"/>
                <a:cs typeface="Calibri"/>
              </a:rPr>
              <a:t>An opportunity for Q &amp; A-hold nothing back and anything we can’t answer, we will be sure to follow-up in an email post webinar </a:t>
            </a:r>
            <a:endParaRPr lang="en-GB" sz="24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8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11B9A-A5A1-4D7A-B1BB-078BDB9B9E33}"/>
              </a:ext>
            </a:extLst>
          </p:cNvPr>
          <p:cNvSpPr txBox="1"/>
          <p:nvPr/>
        </p:nvSpPr>
        <p:spPr>
          <a:xfrm>
            <a:off x="899207" y="1487615"/>
            <a:ext cx="73240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 Opinion is a non-profit social enterprise, based in Sheffield and Stirling.</a:t>
            </a:r>
          </a:p>
          <a:p>
            <a:pPr algn="ctr" fontAlgn="base"/>
            <a:endParaRPr lang="en-GB" b="0" i="0">
              <a:solidFill>
                <a:srgbClr val="5B1E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have been sharing people’s experiences of health and care services online since 2005, and we have built a national and international reputation for our innovative and value-led approach to online feedback. </a:t>
            </a:r>
          </a:p>
          <a:p>
            <a:pPr algn="ctr" fontAlgn="base"/>
            <a:endParaRPr lang="en-GB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Care Opinion we make it </a:t>
            </a:r>
            <a:r>
              <a:rPr lang="en-GB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share your story online and see other people's stories too. You can see how stories are </a:t>
            </a:r>
            <a:r>
              <a:rPr lang="en-GB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to change.</a:t>
            </a:r>
          </a:p>
          <a:p>
            <a:pPr algn="ctr" fontAlgn="base"/>
            <a:endParaRPr lang="en-GB" b="0" i="0">
              <a:solidFill>
                <a:srgbClr val="5B1E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endParaRPr lang="en-GB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E08AF-187D-4F81-BF3A-30EDB1CA5FD0}"/>
              </a:ext>
            </a:extLst>
          </p:cNvPr>
          <p:cNvSpPr txBox="1"/>
          <p:nvPr/>
        </p:nvSpPr>
        <p:spPr>
          <a:xfrm>
            <a:off x="755576" y="60866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B10059"/>
                </a:solidFill>
              </a:rPr>
              <a:t>Who are we?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1D1DB-9B89-4D1F-8F81-0CEE4D281B2C}"/>
              </a:ext>
            </a:extLst>
          </p:cNvPr>
          <p:cNvSpPr txBox="1"/>
          <p:nvPr/>
        </p:nvSpPr>
        <p:spPr>
          <a:xfrm>
            <a:off x="2771800" y="5414510"/>
            <a:ext cx="4339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hlinkClick r:id="rId3"/>
              </a:rPr>
              <a:t>Meet the Care Opinion team | Care </a:t>
            </a:r>
            <a:r>
              <a:rPr lang="en-GB" sz="1400">
                <a:hlinkClick r:id="rId3"/>
              </a:rPr>
              <a:t>Opinion</a:t>
            </a:r>
            <a:endParaRPr lang="en-GB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E1BB-1DE9-44CE-BC3F-18E5491006A8}"/>
              </a:ext>
            </a:extLst>
          </p:cNvPr>
          <p:cNvSpPr txBox="1"/>
          <p:nvPr/>
        </p:nvSpPr>
        <p:spPr>
          <a:xfrm>
            <a:off x="1671197" y="4500919"/>
            <a:ext cx="4339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hlinkClick r:id="rId4"/>
              </a:rPr>
              <a:t>How is Care Opinion funded? | Care Opinion</a:t>
            </a:r>
            <a:endParaRPr lang="en-GB" sz="1600"/>
          </a:p>
        </p:txBody>
      </p:sp>
      <p:pic>
        <p:nvPicPr>
          <p:cNvPr id="14" name="Graphic 13" descr="Help outline">
            <a:extLst>
              <a:ext uri="{FF2B5EF4-FFF2-40B4-BE49-F238E27FC236}">
                <a16:creationId xmlns:a16="http://schemas.microsoft.com/office/drawing/2014/main" id="{6EBE2963-92E2-442C-92B6-BEAE16B71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5817" y="476056"/>
            <a:ext cx="914400" cy="914400"/>
          </a:xfrm>
          <a:prstGeom prst="rect">
            <a:avLst/>
          </a:prstGeom>
        </p:spPr>
      </p:pic>
      <p:pic>
        <p:nvPicPr>
          <p:cNvPr id="7" name="Graphic 6" descr="Cursor outline">
            <a:extLst>
              <a:ext uri="{FF2B5EF4-FFF2-40B4-BE49-F238E27FC236}">
                <a16:creationId xmlns:a16="http://schemas.microsoft.com/office/drawing/2014/main" id="{F28FD623-C1B6-4328-9F60-630467C97C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257216">
            <a:off x="1081810" y="4561288"/>
            <a:ext cx="522909" cy="52290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B108E9-D6C7-4A7B-8E1A-F6AD1CF76D88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16BDFF-C456-4A17-A594-66787A514FF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560540"/>
            <a:ext cx="1802196" cy="571342"/>
          </a:xfrm>
          <a:prstGeom prst="rect">
            <a:avLst/>
          </a:prstGeom>
        </p:spPr>
      </p:pic>
      <p:pic>
        <p:nvPicPr>
          <p:cNvPr id="9" name="Graphic 8" descr="Cursor outline">
            <a:extLst>
              <a:ext uri="{FF2B5EF4-FFF2-40B4-BE49-F238E27FC236}">
                <a16:creationId xmlns:a16="http://schemas.microsoft.com/office/drawing/2014/main" id="{0E9859D8-0900-6E34-DE0E-1DEAE225FA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430461">
            <a:off x="6849960" y="5186598"/>
            <a:ext cx="522909" cy="5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5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76" y="1052735"/>
            <a:ext cx="6131024" cy="231097"/>
          </a:xfrm>
        </p:spPr>
        <p:txBody>
          <a:bodyPr/>
          <a:lstStyle/>
          <a:p>
            <a:pPr algn="l"/>
            <a:r>
              <a:rPr lang="en-GB" sz="3200" b="1">
                <a:solidFill>
                  <a:srgbClr val="5B1E45"/>
                </a:solidFill>
              </a:rPr>
              <a:t>Care Opinion in 2 minutes</a:t>
            </a:r>
            <a:br>
              <a:rPr lang="en-GB" sz="4400" b="1">
                <a:solidFill>
                  <a:srgbClr val="5B1E45"/>
                </a:solidFill>
              </a:rPr>
            </a:b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3540018"/>
            <a:ext cx="7283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A094C-4BAD-BAA1-1B08-BF1A01FA9ACC}"/>
              </a:ext>
            </a:extLst>
          </p:cNvPr>
          <p:cNvSpPr txBox="1"/>
          <p:nvPr/>
        </p:nvSpPr>
        <p:spPr>
          <a:xfrm>
            <a:off x="1205881" y="5805265"/>
            <a:ext cx="653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Watch </a:t>
            </a:r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this short video </a:t>
            </a:r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find out more about Care Opinion.</a:t>
            </a:r>
          </a:p>
        </p:txBody>
      </p:sp>
      <p:pic>
        <p:nvPicPr>
          <p:cNvPr id="8" name="Online Media 7" title="Care Opinion in 2 minutes">
            <a:hlinkClick r:id="" action="ppaction://media"/>
            <a:extLst>
              <a:ext uri="{FF2B5EF4-FFF2-40B4-BE49-F238E27FC236}">
                <a16:creationId xmlns:a16="http://schemas.microsoft.com/office/drawing/2014/main" id="{8BC038DB-DBC4-5002-D097-22D0EFB89A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8000" y="1283832"/>
            <a:ext cx="8128000" cy="44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76" y="721759"/>
            <a:ext cx="6131024" cy="562074"/>
          </a:xfrm>
        </p:spPr>
        <p:txBody>
          <a:bodyPr/>
          <a:lstStyle/>
          <a:p>
            <a:pPr algn="l"/>
            <a:r>
              <a:rPr lang="en-GB" sz="3200" b="1">
                <a:solidFill>
                  <a:srgbClr val="5B1E45"/>
                </a:solidFill>
              </a:rPr>
              <a:t>Mission, Vision &amp; Values</a:t>
            </a:r>
            <a:br>
              <a:rPr lang="en-GB" sz="4400" b="1">
                <a:solidFill>
                  <a:srgbClr val="5B1E45"/>
                </a:solidFill>
              </a:rPr>
            </a:b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3540018"/>
            <a:ext cx="7283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B8ECF-A89B-3310-501E-0340B1B92FD9}"/>
              </a:ext>
            </a:extLst>
          </p:cNvPr>
          <p:cNvSpPr txBox="1"/>
          <p:nvPr/>
        </p:nvSpPr>
        <p:spPr>
          <a:xfrm>
            <a:off x="439576" y="1002796"/>
            <a:ext cx="82295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B10059"/>
                </a:solidFill>
              </a:rPr>
              <a:t>Our vision</a:t>
            </a:r>
          </a:p>
          <a:p>
            <a:r>
              <a:rPr lang="en-GB"/>
              <a:t>What do we want to see?</a:t>
            </a:r>
          </a:p>
          <a:p>
            <a:r>
              <a:rPr lang="en-GB"/>
              <a:t>We want people to be able to share their experiences of health and care in ways which are safe, simple, and lead to learning and change.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b="1">
              <a:solidFill>
                <a:srgbClr val="B10059"/>
              </a:solidFill>
            </a:endParaRPr>
          </a:p>
          <a:p>
            <a:r>
              <a:rPr lang="en-GB" b="1">
                <a:solidFill>
                  <a:srgbClr val="B10059"/>
                </a:solidFill>
              </a:rPr>
              <a:t>Our mission</a:t>
            </a:r>
          </a:p>
          <a:p>
            <a:r>
              <a:rPr lang="en-GB"/>
              <a:t>Our mission, in a nutshell, is to provide an online platform so that people can share </a:t>
            </a:r>
            <a:r>
              <a:rPr lang="en-GB" b="1"/>
              <a:t>honest</a:t>
            </a:r>
            <a:r>
              <a:rPr lang="en-GB"/>
              <a:t> feedback </a:t>
            </a:r>
            <a:r>
              <a:rPr lang="en-GB" b="1"/>
              <a:t>easily</a:t>
            </a:r>
            <a:r>
              <a:rPr lang="en-GB"/>
              <a:t> and </a:t>
            </a:r>
            <a:r>
              <a:rPr lang="en-GB" b="1"/>
              <a:t>without fear</a:t>
            </a:r>
          </a:p>
          <a:p>
            <a:endParaRPr lang="en-GB"/>
          </a:p>
          <a:p>
            <a:r>
              <a:rPr lang="en-GB" b="1">
                <a:solidFill>
                  <a:srgbClr val="B10059"/>
                </a:solidFill>
              </a:rPr>
              <a:t>Our values</a:t>
            </a:r>
          </a:p>
          <a:p>
            <a:r>
              <a:rPr lang="en-GB"/>
              <a:t>How will we pursue our mission?</a:t>
            </a:r>
          </a:p>
          <a:p>
            <a:endParaRPr lang="en-GB"/>
          </a:p>
          <a:p>
            <a:r>
              <a:rPr lang="en-GB"/>
              <a:t>Innovation        Transparency         Inclusivity         Positivity         Humanity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CBCAE9-0403-A8E0-F59C-0CB575DD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6" y="2185522"/>
            <a:ext cx="8270123" cy="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A18654-D827-459E-A15C-2D1F743AA6CF}"/>
              </a:ext>
            </a:extLst>
          </p:cNvPr>
          <p:cNvSpPr/>
          <p:nvPr/>
        </p:nvSpPr>
        <p:spPr>
          <a:xfrm>
            <a:off x="539552" y="1347106"/>
            <a:ext cx="441648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>
                <a:solidFill>
                  <a:srgbClr val="B10059"/>
                </a:solidFill>
                <a:latin typeface="Calibri" panose="020F0502020204030204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member roles</a:t>
            </a:r>
            <a:endParaRPr lang="en-GB" sz="1350">
              <a:solidFill>
                <a:srgbClr val="B10059"/>
              </a:solidFill>
              <a:latin typeface="Calibri" panose="020F0502020204030204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Browse, search and view stories and responses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Manage their own email alerts/assets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Create, export and schedule reports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Create, share and schedule data visualisations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Add private and shared story tags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20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Respond to stories and show changes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Create and publish blog posts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B10059"/>
                </a:solidFill>
                <a:latin typeface="Calibri" panose="020F0502020204030204"/>
                <a:cs typeface="+mn-cs"/>
              </a:rPr>
              <a:t>Create Invitation Links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Add public story tags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20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Add and remove subscription members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Freeze and unfreeze subscription members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Change the role of a member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B10059"/>
                </a:solidFill>
                <a:latin typeface="Calibri" panose="020F0502020204030204"/>
                <a:cs typeface="+mn-cs"/>
              </a:rPr>
              <a:t>Edit a members profile details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B10059"/>
                </a:solidFill>
                <a:latin typeface="Calibri" panose="020F0502020204030204"/>
                <a:cs typeface="+mn-cs"/>
              </a:rPr>
              <a:t>View, edit &amp; amend members assets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Respond on behalf of another member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B10059"/>
                </a:solidFill>
                <a:latin typeface="Calibri" panose="020F0502020204030204"/>
                <a:cs typeface="+mn-cs"/>
              </a:rPr>
              <a:t>Manage assets/alerts for other members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B10059"/>
                </a:solidFill>
                <a:latin typeface="Calibri" panose="020F0502020204030204"/>
                <a:cs typeface="+mn-cs"/>
              </a:rPr>
              <a:t>Create Invitation Links &amp; transfer ownership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Customise service pages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  <a:cs typeface="+mn-cs"/>
              </a:rPr>
              <a:t>Access API keys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6B034-EF7F-40EA-9E1C-0B441F47F200}"/>
              </a:ext>
            </a:extLst>
          </p:cNvPr>
          <p:cNvSpPr/>
          <p:nvPr/>
        </p:nvSpPr>
        <p:spPr>
          <a:xfrm>
            <a:off x="5792681" y="1775780"/>
            <a:ext cx="222015" cy="1019022"/>
          </a:xfrm>
          <a:prstGeom prst="rect">
            <a:avLst/>
          </a:prstGeom>
          <a:solidFill>
            <a:srgbClr val="B10059"/>
          </a:solidFill>
          <a:ln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AD7A75-3D27-479E-BC07-30D23A0C5758}"/>
              </a:ext>
            </a:extLst>
          </p:cNvPr>
          <p:cNvSpPr/>
          <p:nvPr/>
        </p:nvSpPr>
        <p:spPr>
          <a:xfrm flipH="1">
            <a:off x="4956038" y="1766985"/>
            <a:ext cx="222015" cy="1839428"/>
          </a:xfrm>
          <a:prstGeom prst="rect">
            <a:avLst/>
          </a:prstGeom>
          <a:solidFill>
            <a:srgbClr val="5B1E45"/>
          </a:solidFill>
          <a:ln>
            <a:solidFill>
              <a:srgbClr val="5B1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350F47-C540-4797-8C8F-4441A6A30FA4}"/>
              </a:ext>
            </a:extLst>
          </p:cNvPr>
          <p:cNvSpPr/>
          <p:nvPr/>
        </p:nvSpPr>
        <p:spPr>
          <a:xfrm flipH="1">
            <a:off x="4188040" y="1775779"/>
            <a:ext cx="230897" cy="3816473"/>
          </a:xfrm>
          <a:prstGeom prst="rect">
            <a:avLst/>
          </a:prstGeom>
          <a:solidFill>
            <a:srgbClr val="B10059"/>
          </a:solidFill>
          <a:ln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AEE80-0DD4-42F5-AF07-AF661B969667}"/>
              </a:ext>
            </a:extLst>
          </p:cNvPr>
          <p:cNvSpPr txBox="1"/>
          <p:nvPr/>
        </p:nvSpPr>
        <p:spPr>
          <a:xfrm>
            <a:off x="6629323" y="1822387"/>
            <a:ext cx="11039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>
                <a:solidFill>
                  <a:prstClr val="black"/>
                </a:solidFill>
                <a:latin typeface="Calibri" panose="020F0502020204030204"/>
                <a:cs typeface="+mn-cs"/>
              </a:rPr>
              <a:t>Member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B7A98C-9C91-4957-9239-8510398916A0}"/>
              </a:ext>
            </a:extLst>
          </p:cNvPr>
          <p:cNvSpPr txBox="1"/>
          <p:nvPr/>
        </p:nvSpPr>
        <p:spPr>
          <a:xfrm>
            <a:off x="6680985" y="2794801"/>
            <a:ext cx="11039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>
                <a:solidFill>
                  <a:prstClr val="black"/>
                </a:solidFill>
                <a:latin typeface="Calibri" panose="020F0502020204030204"/>
                <a:cs typeface="+mn-cs"/>
              </a:rPr>
              <a:t>Responder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133A90-214E-4CC5-8333-7B4B1B11D74D}"/>
              </a:ext>
            </a:extLst>
          </p:cNvPr>
          <p:cNvSpPr txBox="1"/>
          <p:nvPr/>
        </p:nvSpPr>
        <p:spPr>
          <a:xfrm>
            <a:off x="6680985" y="3656773"/>
            <a:ext cx="22581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>
                <a:solidFill>
                  <a:prstClr val="black"/>
                </a:solidFill>
                <a:latin typeface="Calibri" panose="020F0502020204030204"/>
                <a:cs typeface="+mn-cs"/>
              </a:rPr>
              <a:t>Administrator</a:t>
            </a:r>
          </a:p>
        </p:txBody>
      </p:sp>
    </p:spTree>
    <p:extLst>
      <p:ext uri="{BB962C8B-B14F-4D97-AF65-F5344CB8AC3E}">
        <p14:creationId xmlns:p14="http://schemas.microsoft.com/office/powerpoint/2010/main" val="264741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9AF6-0818-4673-AB5C-314264DBB49F}"/>
              </a:ext>
            </a:extLst>
          </p:cNvPr>
          <p:cNvSpPr/>
          <p:nvPr/>
        </p:nvSpPr>
        <p:spPr>
          <a:xfrm>
            <a:off x="486918" y="629266"/>
            <a:ext cx="3826763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b="1">
                <a:solidFill>
                  <a:srgbClr val="5B1E4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Ways to share a story with Care Opinion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54C08-FE5D-447B-987B-08917507C2A7}"/>
              </a:ext>
            </a:extLst>
          </p:cNvPr>
          <p:cNvSpPr/>
          <p:nvPr/>
        </p:nvSpPr>
        <p:spPr>
          <a:xfrm>
            <a:off x="486918" y="2438400"/>
            <a:ext cx="473315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careopinion.org.uk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careopinion.ie</a:t>
            </a:r>
            <a:endParaRPr lang="en-US" sz="2000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Freephone 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0800 122 3135 (UK only)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Freepost leaflets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From an invitation link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With support from Volunteers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Using picture tiles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All stories are subject to moderation and are uploaded to the website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0A1C98-5060-46DB-B407-0F634EC0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72" y="3778365"/>
            <a:ext cx="1759040" cy="2273417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D1D378A-74D4-444C-B0E5-1BA4249BF1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4" y="537313"/>
            <a:ext cx="2706035" cy="2706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27BF7E-0A39-4B39-9E23-A431BF28D7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316"/>
          <a:stretch/>
        </p:blipFill>
        <p:spPr>
          <a:xfrm>
            <a:off x="5935169" y="1196752"/>
            <a:ext cx="1946243" cy="1008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4CCF46-CF87-55A7-97B3-9CA1B7A42E20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323528" y="26064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story-telling flow – it’s about the conversation</a:t>
            </a:r>
          </a:p>
          <a:p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0" y="1628800"/>
            <a:ext cx="774868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9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7" ma:contentTypeDescription="Create a new document." ma:contentTypeScope="" ma:versionID="312067d04c8302bc7fa4b41c4ea75b0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cef40fa8ffc7cfe877bb44193c358bfc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F00399-BC80-4356-B447-469D3BFC7488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FBD854-A095-4B44-A23F-553F52F76F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CDBCB-7010-493B-A244-3B75670CD625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On-screen Show (4:3)</PresentationFormat>
  <Paragraphs>118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Default Design</vt:lpstr>
      <vt:lpstr>Office Theme</vt:lpstr>
      <vt:lpstr>PowerPoint Presentation</vt:lpstr>
      <vt:lpstr>PowerPoint Presentation</vt:lpstr>
      <vt:lpstr>Aim of the session</vt:lpstr>
      <vt:lpstr>PowerPoint Presentation</vt:lpstr>
      <vt:lpstr>Care Opinion in 2 minutes </vt:lpstr>
      <vt:lpstr>Mission, Vision &amp; Values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‘How to’ sessions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Emma Noonan</cp:lastModifiedBy>
  <cp:revision>1</cp:revision>
  <cp:lastPrinted>2023-01-26T09:06:15Z</cp:lastPrinted>
  <dcterms:created xsi:type="dcterms:W3CDTF">2019-04-17T15:49:29Z</dcterms:created>
  <dcterms:modified xsi:type="dcterms:W3CDTF">2023-07-24T13:13:26Z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